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7" r:id="rId4"/>
    <p:sldId id="302" r:id="rId5"/>
    <p:sldId id="288" r:id="rId6"/>
    <p:sldId id="268" r:id="rId7"/>
    <p:sldId id="269" r:id="rId8"/>
    <p:sldId id="272" r:id="rId9"/>
    <p:sldId id="286" r:id="rId10"/>
    <p:sldId id="296" r:id="rId11"/>
    <p:sldId id="297" r:id="rId12"/>
    <p:sldId id="298" r:id="rId13"/>
    <p:sldId id="280" r:id="rId14"/>
    <p:sldId id="293" r:id="rId15"/>
    <p:sldId id="294" r:id="rId16"/>
    <p:sldId id="295" r:id="rId17"/>
    <p:sldId id="301" r:id="rId18"/>
    <p:sldId id="287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ane Annie (R0A) Manchester University NHS FT" initials="KA(MUNF" lastIdx="3" clrIdx="0"/>
  <p:cmAuthor id="1" name="Williams Susannah (R0A) Manchester University NHS FT" initials="WS(MUN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774"/>
    <a:srgbClr val="013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1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9T15:20:27.124" idx="1">
    <p:pos x="4513" y="391"/>
    <p:text>consistency with bullets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9T15:22:48.430" idx="2">
    <p:pos x="10" y="10"/>
    <p:text>this needs to be replaced with the correct title slide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0875-505E-482B-8712-7A366900D8E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88C4-4378-4156-978E-9E0922DF7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9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9F586-68AC-4063-A761-536453C933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7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 out more about Age Friendly Manchester</a:t>
            </a:r>
            <a:r>
              <a:rPr lang="en-GB" baseline="0" dirty="0" smtClean="0"/>
              <a:t> here: http://www.manchester.gov.uk/info/200091/older_people/7116/our_age-friendly_work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AD4C-F8EB-4ABF-B83D-940A3D3C1E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8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AD4C-F8EB-4ABF-B83D-940A3D3C1E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8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AD4C-F8EB-4ABF-B83D-940A3D3C1E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8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88C4-4378-4156-978E-9E0922DF79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88C4-4378-4156-978E-9E0922DF79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88C4-4378-4156-978E-9E0922DF79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88C4-4378-4156-978E-9E0922DF79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75" y="5877272"/>
            <a:ext cx="644649" cy="6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764" y="620688"/>
            <a:ext cx="7064524" cy="7200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 i="0">
                <a:solidFill>
                  <a:srgbClr val="B127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7504" y="1556792"/>
            <a:ext cx="8856984" cy="51125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>
                <a:solidFill>
                  <a:srgbClr val="0139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624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92896"/>
            <a:ext cx="4040188" cy="4320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139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93409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="0">
                <a:solidFill>
                  <a:srgbClr val="01395E"/>
                </a:solidFill>
              </a:defRPr>
            </a:lvl1pPr>
            <a:lvl2pPr>
              <a:defRPr sz="2000">
                <a:solidFill>
                  <a:srgbClr val="01395E"/>
                </a:solidFill>
              </a:defRPr>
            </a:lvl2pPr>
            <a:lvl3pPr>
              <a:defRPr sz="1800">
                <a:solidFill>
                  <a:srgbClr val="01395E"/>
                </a:solidFill>
              </a:defRPr>
            </a:lvl3pPr>
            <a:lvl4pPr>
              <a:defRPr sz="1600">
                <a:solidFill>
                  <a:srgbClr val="01395E"/>
                </a:solidFill>
              </a:defRPr>
            </a:lvl4pPr>
            <a:lvl5pPr>
              <a:defRPr sz="1600">
                <a:solidFill>
                  <a:srgbClr val="0139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492896"/>
            <a:ext cx="4041775" cy="4237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139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934096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="0">
                <a:solidFill>
                  <a:srgbClr val="01395E"/>
                </a:solidFill>
              </a:defRPr>
            </a:lvl1pPr>
            <a:lvl2pPr>
              <a:defRPr sz="2000">
                <a:solidFill>
                  <a:srgbClr val="01395E"/>
                </a:solidFill>
              </a:defRPr>
            </a:lvl2pPr>
            <a:lvl3pPr>
              <a:defRPr sz="1800">
                <a:solidFill>
                  <a:srgbClr val="01395E"/>
                </a:solidFill>
              </a:defRPr>
            </a:lvl3pPr>
            <a:lvl4pPr>
              <a:defRPr sz="1600">
                <a:solidFill>
                  <a:srgbClr val="01395E"/>
                </a:solidFill>
              </a:defRPr>
            </a:lvl4pPr>
            <a:lvl5pPr>
              <a:defRPr sz="1600">
                <a:solidFill>
                  <a:srgbClr val="0139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99764" y="620688"/>
            <a:ext cx="7064524" cy="7200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 i="0">
                <a:solidFill>
                  <a:srgbClr val="B127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7504" y="1340768"/>
            <a:ext cx="7056784" cy="10801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139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332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3448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99764" y="620688"/>
            <a:ext cx="7064524" cy="7200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 i="0">
                <a:solidFill>
                  <a:srgbClr val="B127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82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1" hasCustomPrompt="1"/>
          </p:nvPr>
        </p:nvSpPr>
        <p:spPr>
          <a:xfrm>
            <a:off x="1763713" y="1844675"/>
            <a:ext cx="5545137" cy="41052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Film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99764" y="620688"/>
            <a:ext cx="7064524" cy="7200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 i="0">
                <a:solidFill>
                  <a:srgbClr val="B127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287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23528" y="5731544"/>
            <a:ext cx="2736304" cy="936104"/>
            <a:chOff x="179512" y="5733256"/>
            <a:chExt cx="2736304" cy="936104"/>
          </a:xfrm>
        </p:grpSpPr>
        <p:sp>
          <p:nvSpPr>
            <p:cNvPr id="3" name="Rectangle 2"/>
            <p:cNvSpPr/>
            <p:nvPr userDrawn="1"/>
          </p:nvSpPr>
          <p:spPr>
            <a:xfrm>
              <a:off x="179512" y="5733256"/>
              <a:ext cx="273630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4" name="Picture 3" descr="S:\Nowgen\Nowgen.Shared\PROJECTS\Vocal\Communications &amp; Marketing\Rebrand\Brand assets\Vocal_Brand assets\Master Logo\JPEG\Mono\Strapline\VOCAL_logo_strapline_MASTER_MONO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042067"/>
              <a:ext cx="2592288" cy="31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75" y="5877272"/>
            <a:ext cx="644649" cy="6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rgbClr val="0139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4400" b="1" kern="1200" baseline="0">
          <a:solidFill>
            <a:srgbClr val="B127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LNFg5aR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Ia7v3moCr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ablingenvironments.com.a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ablingenvironments.com.au/kitchen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ablingenvironments.com.a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ablingenvironments.com.a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609ZoEGcbj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entiafriends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jPKp6nWu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782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CREATING A DEMENTIA-FRIENDLY ENVIRONMENT</a:t>
            </a:r>
            <a:endParaRPr lang="en-GB" sz="2600" b="1" dirty="0">
              <a:solidFill>
                <a:srgbClr val="0139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GB" sz="3500" dirty="0" smtClean="0"/>
              <a:t>Dementia-friendly environments </a:t>
            </a:r>
            <a:r>
              <a:rPr lang="en-GB" sz="3500" dirty="0" smtClean="0">
                <a:solidFill>
                  <a:srgbClr val="01395E"/>
                </a:solidFill>
              </a:rPr>
              <a:t>The hospital environment</a:t>
            </a:r>
            <a:endParaRPr lang="en-GB" sz="3500" dirty="0">
              <a:solidFill>
                <a:srgbClr val="01395E"/>
              </a:solidFill>
            </a:endParaRPr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8148" y="1700808"/>
            <a:ext cx="8712324" cy="7200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i="0" kern="1200" baseline="0">
                <a:solidFill>
                  <a:srgbClr val="B1277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smtClean="0">
                <a:solidFill>
                  <a:srgbClr val="01395E"/>
                </a:solidFill>
              </a:rPr>
              <a:t>Prof Josie Tetley, Manchester Metropolitan University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youtu.be/LRLNFg5aRQQ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24479" r="40265" b="28645"/>
          <a:stretch/>
        </p:blipFill>
        <p:spPr bwMode="auto">
          <a:xfrm>
            <a:off x="1043608" y="2276872"/>
            <a:ext cx="673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GB" sz="3500" dirty="0" smtClean="0"/>
              <a:t>Dementia-friendly </a:t>
            </a:r>
            <a:r>
              <a:rPr lang="en-GB" sz="3500" dirty="0"/>
              <a:t>environments </a:t>
            </a:r>
            <a:r>
              <a:rPr lang="en-GB" sz="3500" dirty="0" smtClean="0">
                <a:solidFill>
                  <a:srgbClr val="01395E"/>
                </a:solidFill>
              </a:rPr>
              <a:t>The home environment</a:t>
            </a:r>
            <a:endParaRPr lang="en-GB" sz="3500" dirty="0">
              <a:solidFill>
                <a:srgbClr val="01395E"/>
              </a:solidFill>
            </a:endParaRPr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8148" y="1700808"/>
            <a:ext cx="8712324" cy="7200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i="0" kern="1200" baseline="0">
                <a:solidFill>
                  <a:srgbClr val="B1277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smtClean="0">
                <a:solidFill>
                  <a:srgbClr val="01395E"/>
                </a:solidFill>
              </a:rPr>
              <a:t>Lesley discusses the challenges at home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youtu.be/SIa7v3moCrI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24479" r="40068" b="28472"/>
          <a:stretch/>
        </p:blipFill>
        <p:spPr bwMode="auto">
          <a:xfrm>
            <a:off x="966192" y="2276872"/>
            <a:ext cx="68072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kitchen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8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945" y="126876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</a:t>
            </a:r>
            <a:r>
              <a:rPr lang="en-US" sz="1200" dirty="0"/>
              <a:t>: </a:t>
            </a:r>
            <a:r>
              <a:rPr lang="en-US" sz="900" dirty="0">
                <a:hlinkClick r:id="rId4"/>
              </a:rPr>
              <a:t>www.enablingenvironments.com.au/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9594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kitchen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8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944" y="1268760"/>
            <a:ext cx="4407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</a:t>
            </a:r>
            <a:r>
              <a:rPr lang="en-US" sz="1000" dirty="0" smtClean="0"/>
              <a:t>of</a:t>
            </a:r>
            <a:r>
              <a:rPr lang="en-US" sz="1200" dirty="0" smtClean="0"/>
              <a:t>: </a:t>
            </a:r>
            <a:r>
              <a:rPr lang="en-GB" sz="900" dirty="0">
                <a:hlinkClick r:id="rId4"/>
              </a:rPr>
              <a:t>https://www.enablingenvironments.com.au/kitchen1.html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4355976" y="2204864"/>
            <a:ext cx="4320480" cy="2088232"/>
          </a:xfrm>
          <a:prstGeom prst="rect">
            <a:avLst/>
          </a:prstGeom>
          <a:solidFill>
            <a:schemeClr val="bg1"/>
          </a:solidFill>
          <a:ln w="57150">
            <a:solidFill>
              <a:srgbClr val="B1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395E"/>
                </a:solidFill>
              </a:rPr>
              <a:t>‘Water-flow monitors, flood detectors and pressure activated plugs can help reduce incidences of flooding and water related slips and falls’ </a:t>
            </a:r>
          </a:p>
          <a:p>
            <a:endParaRPr lang="en-US" dirty="0">
              <a:solidFill>
                <a:srgbClr val="01395E"/>
              </a:solidFill>
            </a:endParaRPr>
          </a:p>
          <a:p>
            <a:r>
              <a:rPr lang="en-US" dirty="0" smtClean="0">
                <a:solidFill>
                  <a:srgbClr val="01395E"/>
                </a:solidFill>
              </a:rPr>
              <a:t> - Alzheimer’s </a:t>
            </a:r>
            <a:r>
              <a:rPr lang="en-US" dirty="0" smtClean="0">
                <a:solidFill>
                  <a:srgbClr val="01395E"/>
                </a:solidFill>
              </a:rPr>
              <a:t>WA (Western Australia).</a:t>
            </a:r>
            <a:endParaRPr lang="en-GB" dirty="0">
              <a:solidFill>
                <a:srgbClr val="01395E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331640" y="3248980"/>
            <a:ext cx="3024336" cy="1272096"/>
          </a:xfrm>
          <a:prstGeom prst="straightConnector1">
            <a:avLst/>
          </a:prstGeom>
          <a:ln w="76200">
            <a:solidFill>
              <a:srgbClr val="B127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2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kitchen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8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945" y="126876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</a:t>
            </a:r>
            <a:r>
              <a:rPr lang="en-US" sz="1200" dirty="0"/>
              <a:t>: </a:t>
            </a:r>
            <a:r>
              <a:rPr lang="en-US" sz="900" dirty="0">
                <a:hlinkClick r:id="rId4"/>
              </a:rPr>
              <a:t>www.enablingenvironments.com.au/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539552" y="4365104"/>
            <a:ext cx="432048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B1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395E"/>
                </a:solidFill>
              </a:rPr>
              <a:t>‘Frequently used items should be placed on the kitchen bench top or open shelf’ </a:t>
            </a:r>
          </a:p>
          <a:p>
            <a:endParaRPr lang="en-US" dirty="0">
              <a:solidFill>
                <a:srgbClr val="01395E"/>
              </a:solidFill>
            </a:endParaRPr>
          </a:p>
          <a:p>
            <a:r>
              <a:rPr lang="en-US" dirty="0" smtClean="0">
                <a:solidFill>
                  <a:srgbClr val="01395E"/>
                </a:solidFill>
              </a:rPr>
              <a:t>‘Provide opportunities for domestic activities like making a cup of tea’</a:t>
            </a:r>
          </a:p>
          <a:p>
            <a:endParaRPr lang="en-US" dirty="0">
              <a:solidFill>
                <a:srgbClr val="01395E"/>
              </a:solidFill>
            </a:endParaRPr>
          </a:p>
          <a:p>
            <a:r>
              <a:rPr lang="en-US" dirty="0" smtClean="0">
                <a:solidFill>
                  <a:srgbClr val="01395E"/>
                </a:solidFill>
              </a:rPr>
              <a:t> - Alzheimer’s </a:t>
            </a:r>
            <a:r>
              <a:rPr lang="en-US" dirty="0" smtClean="0">
                <a:solidFill>
                  <a:srgbClr val="01395E"/>
                </a:solidFill>
              </a:rPr>
              <a:t>WA (Western Australia).</a:t>
            </a:r>
            <a:endParaRPr lang="en-GB" dirty="0">
              <a:solidFill>
                <a:srgbClr val="01395E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4860032" y="4148124"/>
            <a:ext cx="648072" cy="1297100"/>
          </a:xfrm>
          <a:prstGeom prst="straightConnector1">
            <a:avLst/>
          </a:prstGeom>
          <a:ln w="76200">
            <a:solidFill>
              <a:srgbClr val="B127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7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 the kitchen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8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945" y="126876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</a:t>
            </a:r>
            <a:r>
              <a:rPr lang="en-US" sz="1200" dirty="0"/>
              <a:t>: </a:t>
            </a:r>
            <a:r>
              <a:rPr lang="en-US" sz="900" dirty="0">
                <a:hlinkClick r:id="rId4"/>
              </a:rPr>
              <a:t>www.enablingenvironments.com.au/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2674020" y="1595143"/>
            <a:ext cx="432048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B1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395E"/>
                </a:solidFill>
              </a:rPr>
              <a:t>‘Use labels with words/images to help make finding things easier’ </a:t>
            </a:r>
          </a:p>
          <a:p>
            <a:endParaRPr lang="en-US" dirty="0">
              <a:solidFill>
                <a:srgbClr val="01395E"/>
              </a:solidFill>
            </a:endParaRPr>
          </a:p>
          <a:p>
            <a:r>
              <a:rPr lang="en-US" dirty="0" smtClean="0">
                <a:solidFill>
                  <a:srgbClr val="01395E"/>
                </a:solidFill>
              </a:rPr>
              <a:t>‘A white board can be used for shopping lists, reminders and important messages’</a:t>
            </a:r>
          </a:p>
          <a:p>
            <a:endParaRPr lang="en-US" dirty="0">
              <a:solidFill>
                <a:srgbClr val="01395E"/>
              </a:solidFill>
            </a:endParaRPr>
          </a:p>
          <a:p>
            <a:r>
              <a:rPr lang="en-US" dirty="0" smtClean="0">
                <a:solidFill>
                  <a:srgbClr val="01395E"/>
                </a:solidFill>
              </a:rPr>
              <a:t> - Alzheimer’s </a:t>
            </a:r>
            <a:r>
              <a:rPr lang="en-US" dirty="0" smtClean="0">
                <a:solidFill>
                  <a:srgbClr val="01395E"/>
                </a:solidFill>
              </a:rPr>
              <a:t>WA (</a:t>
            </a:r>
            <a:r>
              <a:rPr lang="en-US" smtClean="0">
                <a:solidFill>
                  <a:srgbClr val="01395E"/>
                </a:solidFill>
              </a:rPr>
              <a:t>Western Australia).</a:t>
            </a:r>
            <a:endParaRPr lang="en-GB" dirty="0">
              <a:solidFill>
                <a:srgbClr val="01395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2" y="3755383"/>
            <a:ext cx="864096" cy="969761"/>
          </a:xfrm>
          <a:prstGeom prst="straightConnector1">
            <a:avLst/>
          </a:prstGeom>
          <a:ln w="76200">
            <a:solidFill>
              <a:srgbClr val="B127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39753" y="3755383"/>
            <a:ext cx="1080119" cy="825745"/>
          </a:xfrm>
          <a:prstGeom prst="straightConnector1">
            <a:avLst/>
          </a:prstGeom>
          <a:ln w="76200">
            <a:solidFill>
              <a:srgbClr val="B127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to you…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Choose an area of your school and </a:t>
            </a:r>
            <a:r>
              <a:rPr lang="en-GB" dirty="0" smtClean="0"/>
              <a:t>decide how </a:t>
            </a:r>
            <a:r>
              <a:rPr lang="en-GB" dirty="0"/>
              <a:t>you would make it </a:t>
            </a:r>
            <a:r>
              <a:rPr lang="en-GB" dirty="0" smtClean="0"/>
              <a:t>dementia-friendly.</a:t>
            </a:r>
          </a:p>
          <a:p>
            <a:endParaRPr lang="en-GB" dirty="0"/>
          </a:p>
          <a:p>
            <a:r>
              <a:rPr lang="en-GB" dirty="0" smtClean="0"/>
              <a:t>Be prepared to present your ideas to the rest of the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0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Quick Quiz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175372" cy="4752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95E"/>
                </a:solidFill>
              </a:rPr>
              <a:t>Please look at the 7 questions again.</a:t>
            </a:r>
          </a:p>
          <a:p>
            <a:endParaRPr lang="en-US" sz="2800" dirty="0">
              <a:solidFill>
                <a:srgbClr val="01395E"/>
              </a:solidFill>
            </a:endParaRPr>
          </a:p>
          <a:p>
            <a:r>
              <a:rPr lang="en-GB" sz="2800" dirty="0">
                <a:solidFill>
                  <a:srgbClr val="01395E"/>
                </a:solidFill>
              </a:rPr>
              <a:t>This time put an x for the correct answer</a:t>
            </a:r>
          </a:p>
          <a:p>
            <a:endParaRPr lang="en-GB" sz="2800" dirty="0">
              <a:solidFill>
                <a:srgbClr val="01395E"/>
              </a:solidFill>
            </a:endParaRPr>
          </a:p>
          <a:p>
            <a:r>
              <a:rPr lang="en-GB" sz="2800" dirty="0">
                <a:solidFill>
                  <a:srgbClr val="01395E"/>
                </a:solidFill>
              </a:rPr>
              <a:t>And then complete the Reflection </a:t>
            </a:r>
            <a:r>
              <a:rPr lang="mr-IN" sz="2800" dirty="0">
                <a:solidFill>
                  <a:srgbClr val="01395E"/>
                </a:solidFill>
              </a:rPr>
              <a:t>…</a:t>
            </a:r>
            <a:r>
              <a:rPr lang="en-GB" sz="2800" dirty="0">
                <a:solidFill>
                  <a:srgbClr val="01395E"/>
                </a:solidFill>
              </a:rPr>
              <a:t>.</a:t>
            </a:r>
            <a:endParaRPr lang="en-US" sz="2800" dirty="0">
              <a:solidFill>
                <a:srgbClr val="013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8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782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DESIGNING AN INTERGENERATIONAL EVENT</a:t>
            </a:r>
          </a:p>
        </p:txBody>
      </p:sp>
    </p:spTree>
    <p:extLst>
      <p:ext uri="{BB962C8B-B14F-4D97-AF65-F5344CB8AC3E}">
        <p14:creationId xmlns:p14="http://schemas.microsoft.com/office/powerpoint/2010/main" val="394916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Code </a:t>
            </a:r>
            <a:r>
              <a:rPr lang="en-GB" dirty="0"/>
              <a:t>of </a:t>
            </a:r>
            <a:r>
              <a:rPr lang="en-GB" dirty="0" smtClean="0"/>
              <a:t>Conduct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How are we going to to work together?</a:t>
            </a:r>
          </a:p>
          <a:p>
            <a:pPr marL="457200" lvl="0" indent="-457200">
              <a:buFont typeface="Arial" charset="0"/>
              <a:buChar char="•"/>
            </a:pPr>
            <a:r>
              <a:rPr lang="en-GB" dirty="0"/>
              <a:t>Treat each other with respect</a:t>
            </a:r>
          </a:p>
          <a:p>
            <a:pPr marL="457200" lvl="0" indent="-457200">
              <a:buFont typeface="Arial" charset="0"/>
              <a:buChar char="•"/>
            </a:pPr>
            <a:r>
              <a:rPr lang="en-GB" dirty="0"/>
              <a:t>Listen to each other</a:t>
            </a:r>
          </a:p>
          <a:p>
            <a:pPr marL="457200" lvl="0" indent="-457200">
              <a:buFont typeface="Arial" charset="0"/>
              <a:buChar char="•"/>
            </a:pPr>
            <a:r>
              <a:rPr lang="en-GB" dirty="0"/>
              <a:t>No personal comments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GB" dirty="0"/>
              <a:t>Contribute to the lesson(s)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03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99764" y="2276872"/>
            <a:ext cx="8856984" cy="936104"/>
          </a:xfrm>
        </p:spPr>
        <p:txBody>
          <a:bodyPr/>
          <a:lstStyle/>
          <a:p>
            <a:pPr marL="457200" lvl="0" indent="-457200">
              <a:buFont typeface="Arial" charset="0"/>
              <a:buChar char="•"/>
            </a:pPr>
            <a:r>
              <a:rPr lang="en-GB" sz="2800" dirty="0"/>
              <a:t>Describe dementia, using appropriate </a:t>
            </a:r>
            <a:r>
              <a:rPr lang="en-GB" sz="2800" dirty="0" smtClean="0"/>
              <a:t>language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764" y="1547210"/>
            <a:ext cx="857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By the end of this lesson, students will be able </a:t>
            </a:r>
            <a:r>
              <a:rPr lang="en-GB" sz="2800" dirty="0" smtClean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to…</a:t>
            </a:r>
            <a:endParaRPr lang="en-GB" sz="2800" dirty="0">
              <a:solidFill>
                <a:srgbClr val="0139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64" y="2924944"/>
            <a:ext cx="8864724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Identify features of the built environment which may be difficult to navigate for a person with dementia.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Apply this information to the school environment and present how they would change an area of their school to be dementia-friendly.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dementia?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07504" y="1556792"/>
            <a:ext cx="8856984" cy="1152128"/>
          </a:xfrm>
        </p:spPr>
        <p:txBody>
          <a:bodyPr/>
          <a:lstStyle/>
          <a:p>
            <a:r>
              <a:rPr lang="en-GB" sz="2800" dirty="0"/>
              <a:t>In groups, can you describe dementia in a single sentence?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0960" y="2564904"/>
            <a:ext cx="8856984" cy="115212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rgbClr val="0139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Would your sentence make </a:t>
            </a:r>
            <a:r>
              <a:rPr lang="en-GB" sz="2800" b="1" dirty="0" smtClean="0"/>
              <a:t>sense to </a:t>
            </a:r>
            <a:r>
              <a:rPr lang="en-GB" sz="2800" b="1" dirty="0"/>
              <a:t>a 7 year old</a:t>
            </a:r>
            <a:r>
              <a:rPr lang="en-GB" sz="2800" b="1" dirty="0" smtClean="0"/>
              <a:t>?</a:t>
            </a:r>
          </a:p>
          <a:p>
            <a:r>
              <a:rPr lang="en-US" sz="2800" dirty="0" smtClean="0"/>
              <a:t>This film will give you an idea of how 7 year olds think.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644404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youtu.be/609ZoEGcbjo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25000" r="40018" b="29651"/>
          <a:stretch/>
        </p:blipFill>
        <p:spPr bwMode="auto">
          <a:xfrm>
            <a:off x="1763688" y="3717032"/>
            <a:ext cx="5040560" cy="24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Dementia </a:t>
            </a:r>
            <a:r>
              <a:rPr lang="en-GB" dirty="0" smtClean="0"/>
              <a:t>is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9764" y="1470263"/>
            <a:ext cx="872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…an </a:t>
            </a:r>
            <a:r>
              <a:rPr lang="en-GB" sz="28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umbrella term for a group of brain diseases which gradually effect the brain to the point at which a person’s ability to function in their daily life is increasingly impaired.</a:t>
            </a:r>
          </a:p>
          <a:p>
            <a:endParaRPr lang="en-GB" sz="2800" dirty="0">
              <a:solidFill>
                <a:srgbClr val="0139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7593481-F3EB-E142-BB55-44A35CFC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487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7B1864-93E8-CC48-A0D9-E3E6A8A1C2CC}"/>
              </a:ext>
            </a:extLst>
          </p:cNvPr>
          <p:cNvSpPr/>
          <p:nvPr/>
        </p:nvSpPr>
        <p:spPr>
          <a:xfrm>
            <a:off x="7156144" y="5077250"/>
            <a:ext cx="85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Lewy body</a:t>
            </a:r>
          </a:p>
          <a:p>
            <a:pPr algn="ctr"/>
            <a:r>
              <a:rPr lang="en-GB" sz="1200" dirty="0"/>
              <a:t>dementia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7906FF-CCE4-7942-B5BA-70B17A174043}"/>
              </a:ext>
            </a:extLst>
          </p:cNvPr>
          <p:cNvSpPr/>
          <p:nvPr/>
        </p:nvSpPr>
        <p:spPr>
          <a:xfrm>
            <a:off x="5303799" y="5677283"/>
            <a:ext cx="1466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Parkinson’s disease dementia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FF4FBA-F238-9144-A9BD-3E7AEB307CE5}"/>
              </a:ext>
            </a:extLst>
          </p:cNvPr>
          <p:cNvSpPr/>
          <p:nvPr/>
        </p:nvSpPr>
        <p:spPr>
          <a:xfrm>
            <a:off x="7925962" y="5443045"/>
            <a:ext cx="781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vascular dementia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A19974-8656-EC49-803E-160F1A87B33A}"/>
              </a:ext>
            </a:extLst>
          </p:cNvPr>
          <p:cNvSpPr/>
          <p:nvPr/>
        </p:nvSpPr>
        <p:spPr>
          <a:xfrm>
            <a:off x="7581966" y="6043415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alcohol-related</a:t>
            </a:r>
          </a:p>
          <a:p>
            <a:pPr algn="ctr"/>
            <a:r>
              <a:rPr lang="en-GB" sz="1200" dirty="0"/>
              <a:t>dementia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218E09D-279A-874E-8B18-AD5FAF548F08}"/>
              </a:ext>
            </a:extLst>
          </p:cNvPr>
          <p:cNvSpPr/>
          <p:nvPr/>
        </p:nvSpPr>
        <p:spPr>
          <a:xfrm>
            <a:off x="5530743" y="5077250"/>
            <a:ext cx="1179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frontotemporal </a:t>
            </a:r>
          </a:p>
          <a:p>
            <a:pPr algn="ctr"/>
            <a:r>
              <a:rPr lang="en-GB" sz="1200" dirty="0"/>
              <a:t>dementia</a:t>
            </a:r>
          </a:p>
        </p:txBody>
      </p:sp>
      <p:pic>
        <p:nvPicPr>
          <p:cNvPr id="12" name="Content Placeholder 4" descr="sticky-notes1.jpg">
            <a:extLst>
              <a:ext uri="{FF2B5EF4-FFF2-40B4-BE49-F238E27FC236}">
                <a16:creationId xmlns="" xmlns:a16="http://schemas.microsoft.com/office/drawing/2014/main" id="{59EFE32C-3152-BD41-A662-FCEE6776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8" y="3455188"/>
            <a:ext cx="3901520" cy="29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word about dementia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07504" y="1556792"/>
            <a:ext cx="8856984" cy="720080"/>
          </a:xfrm>
        </p:spPr>
        <p:txBody>
          <a:bodyPr/>
          <a:lstStyle/>
          <a:p>
            <a:r>
              <a:rPr lang="en-GB" dirty="0"/>
              <a:t>Think of a word or phrase that describes dementia…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2" b="5042"/>
          <a:stretch/>
        </p:blipFill>
        <p:spPr>
          <a:xfrm>
            <a:off x="251520" y="2680185"/>
            <a:ext cx="3657298" cy="3701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271949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illness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7696" y="381347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brain condition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3006" y="35280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common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7524" y="44881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confusion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0319" y="508248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older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67943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B12774"/>
                </a:solidFill>
                <a:latin typeface="Arial" pitchFamily="34" charset="0"/>
                <a:cs typeface="Arial" pitchFamily="34" charset="0"/>
              </a:rPr>
              <a:t>forgetful</a:t>
            </a:r>
          </a:p>
        </p:txBody>
      </p:sp>
    </p:spTree>
    <p:extLst>
      <p:ext uri="{BB962C8B-B14F-4D97-AF65-F5344CB8AC3E}">
        <p14:creationId xmlns:p14="http://schemas.microsoft.com/office/powerpoint/2010/main" val="21105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7504" y="655822"/>
            <a:ext cx="7200800" cy="720080"/>
          </a:xfrm>
        </p:spPr>
        <p:txBody>
          <a:bodyPr/>
          <a:lstStyle/>
          <a:p>
            <a:r>
              <a:rPr lang="en-GB"/>
              <a:t>Dementia 5 key messages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24272" y="1610363"/>
            <a:ext cx="8856984" cy="26642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800" dirty="0"/>
              <a:t>Dementia is </a:t>
            </a:r>
            <a:r>
              <a:rPr lang="en-GB" sz="2800" b="1" dirty="0"/>
              <a:t>not</a:t>
            </a:r>
            <a:r>
              <a:rPr lang="en-GB" sz="2800" dirty="0"/>
              <a:t> a natural part of ageing</a:t>
            </a:r>
          </a:p>
          <a:p>
            <a:pPr marL="514350" indent="-514350">
              <a:buAutoNum type="arabicPeriod"/>
            </a:pPr>
            <a:r>
              <a:rPr lang="en-GB" sz="2800" dirty="0"/>
              <a:t>Dementia is caused by brain diseases</a:t>
            </a:r>
          </a:p>
          <a:p>
            <a:pPr marL="514350" indent="-514350">
              <a:buAutoNum type="arabicPeriod"/>
            </a:pPr>
            <a:r>
              <a:rPr lang="en-GB" sz="2800" dirty="0"/>
              <a:t>Dementia is not just about losing your memory</a:t>
            </a:r>
          </a:p>
          <a:p>
            <a:pPr marL="514350" indent="-514350">
              <a:buAutoNum type="arabicPeriod"/>
            </a:pPr>
            <a:r>
              <a:rPr lang="en-GB" sz="2800" dirty="0"/>
              <a:t>It’s possible to live well with dementia</a:t>
            </a:r>
          </a:p>
          <a:p>
            <a:pPr marL="514350" indent="-514350">
              <a:buAutoNum type="arabicPeriod"/>
            </a:pPr>
            <a:r>
              <a:rPr lang="en-GB" sz="2800" dirty="0"/>
              <a:t>There’s more to a person than dementia</a:t>
            </a: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49906" y="42210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further information see: </a:t>
            </a:r>
            <a:r>
              <a:rPr lang="en-GB" dirty="0">
                <a:hlinkClick r:id="rId3"/>
              </a:rPr>
              <a:t>Dementia Friends</a:t>
            </a:r>
            <a:r>
              <a:rPr lang="en-GB" dirty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810" y="4570731"/>
            <a:ext cx="862419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Important: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Dementia </a:t>
            </a:r>
            <a:r>
              <a:rPr lang="en-US" sz="2400" b="1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does not </a:t>
            </a:r>
            <a:r>
              <a:rPr lang="en-US" sz="24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affect all old people.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Only about 7% of people over the age of 65, have dementia.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1395E"/>
                </a:solidFill>
                <a:latin typeface="Arial" pitchFamily="34" charset="0"/>
                <a:cs typeface="Arial" pitchFamily="34" charset="0"/>
              </a:rPr>
              <a:t>Although this rises to nearly 17% (1:6) over the age of 80.</a:t>
            </a:r>
          </a:p>
        </p:txBody>
      </p:sp>
    </p:spTree>
    <p:extLst>
      <p:ext uri="{BB962C8B-B14F-4D97-AF65-F5344CB8AC3E}">
        <p14:creationId xmlns:p14="http://schemas.microsoft.com/office/powerpoint/2010/main" val="832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Quick Quiz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175372" cy="4752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95E"/>
                </a:solidFill>
              </a:rPr>
              <a:t>Please complete the 7 questions.</a:t>
            </a:r>
          </a:p>
          <a:p>
            <a:endParaRPr lang="en-US" sz="2800" dirty="0">
              <a:solidFill>
                <a:srgbClr val="01395E"/>
              </a:solidFill>
            </a:endParaRPr>
          </a:p>
          <a:p>
            <a:r>
              <a:rPr lang="en-GB" sz="2800" dirty="0">
                <a:solidFill>
                  <a:srgbClr val="01395E"/>
                </a:solidFill>
              </a:rPr>
              <a:t>Please </a:t>
            </a:r>
            <a:r>
              <a:rPr lang="en-GB" sz="2800" b="1" i="1" dirty="0">
                <a:solidFill>
                  <a:srgbClr val="01395E"/>
                </a:solidFill>
                <a:sym typeface="Wingdings" charset="2"/>
              </a:rPr>
              <a:t></a:t>
            </a:r>
            <a:r>
              <a:rPr lang="en-GB" sz="2800" b="1" i="1" dirty="0">
                <a:solidFill>
                  <a:srgbClr val="01395E"/>
                </a:solidFill>
              </a:rPr>
              <a:t> </a:t>
            </a:r>
            <a:r>
              <a:rPr lang="en-GB" sz="2800" dirty="0">
                <a:solidFill>
                  <a:srgbClr val="01395E"/>
                </a:solidFill>
              </a:rPr>
              <a:t>answer for each question</a:t>
            </a:r>
          </a:p>
          <a:p>
            <a:endParaRPr lang="en-GB" sz="2800" dirty="0">
              <a:solidFill>
                <a:srgbClr val="01395E"/>
              </a:solidFill>
            </a:endParaRPr>
          </a:p>
          <a:p>
            <a:r>
              <a:rPr lang="en-GB" sz="2800" dirty="0">
                <a:solidFill>
                  <a:srgbClr val="01395E"/>
                </a:solidFill>
              </a:rPr>
              <a:t>People with dementia can </a:t>
            </a:r>
            <a:r>
              <a:rPr lang="mr-IN" sz="2800" dirty="0">
                <a:solidFill>
                  <a:srgbClr val="01395E"/>
                </a:solidFill>
              </a:rPr>
              <a:t>…</a:t>
            </a:r>
            <a:r>
              <a:rPr lang="en-GB" sz="2800" dirty="0">
                <a:solidFill>
                  <a:srgbClr val="01395E"/>
                </a:solidFill>
              </a:rPr>
              <a:t>.</a:t>
            </a:r>
            <a:endParaRPr lang="en-US" sz="2800" dirty="0">
              <a:solidFill>
                <a:srgbClr val="013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GB" sz="3500" dirty="0" smtClean="0"/>
              <a:t>Dementia-friendly </a:t>
            </a:r>
            <a:r>
              <a:rPr lang="en-GB" sz="3500" dirty="0"/>
              <a:t>environments </a:t>
            </a:r>
            <a:r>
              <a:rPr lang="en-GB" sz="3500" dirty="0" smtClean="0">
                <a:solidFill>
                  <a:srgbClr val="01395E"/>
                </a:solidFill>
              </a:rPr>
              <a:t>The built environment</a:t>
            </a:r>
            <a:endParaRPr lang="en-GB" sz="3500" dirty="0">
              <a:solidFill>
                <a:srgbClr val="01395E"/>
              </a:solidFill>
            </a:endParaRPr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8148" y="1700808"/>
            <a:ext cx="8712324" cy="7200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i="0" kern="1200" baseline="0">
                <a:solidFill>
                  <a:srgbClr val="B1277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smtClean="0">
                <a:solidFill>
                  <a:srgbClr val="01395E"/>
                </a:solidFill>
              </a:rPr>
              <a:t>Paul </a:t>
            </a:r>
            <a:r>
              <a:rPr lang="en-GB" sz="2800" b="0" dirty="0" err="1" smtClean="0">
                <a:solidFill>
                  <a:srgbClr val="01395E"/>
                </a:solidFill>
              </a:rPr>
              <a:t>McGarry</a:t>
            </a:r>
            <a:r>
              <a:rPr lang="en-GB" sz="2800" b="0" dirty="0" smtClean="0">
                <a:solidFill>
                  <a:srgbClr val="01395E"/>
                </a:solidFill>
              </a:rPr>
              <a:t>, Manchester City Council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  <a:hlinkClick r:id="rId3"/>
              </a:rPr>
              <a:t>https://youtu.be/_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KjPKp6nWuA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25000" r="39678" b="28819"/>
          <a:stretch/>
        </p:blipFill>
        <p:spPr bwMode="auto">
          <a:xfrm>
            <a:off x="961876" y="2276872"/>
            <a:ext cx="6883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M Insid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584</Words>
  <Application>Microsoft Office PowerPoint</Application>
  <PresentationFormat>On-screen Show (4:3)</PresentationFormat>
  <Paragraphs>102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DM Title Page</vt:lpstr>
      <vt:lpstr>DM Inside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Manchester University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Susannah (RW3) CMFT Manchester</dc:creator>
  <cp:lastModifiedBy>Williams Susannah (R0A) Manchester University NHS FT</cp:lastModifiedBy>
  <cp:revision>100</cp:revision>
  <dcterms:created xsi:type="dcterms:W3CDTF">2017-03-08T10:31:26Z</dcterms:created>
  <dcterms:modified xsi:type="dcterms:W3CDTF">2020-11-12T15:12:26Z</dcterms:modified>
</cp:coreProperties>
</file>