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67" r:id="rId4"/>
    <p:sldId id="266" r:id="rId5"/>
    <p:sldId id="280" r:id="rId6"/>
    <p:sldId id="279" r:id="rId7"/>
    <p:sldId id="272" r:id="rId8"/>
    <p:sldId id="271" r:id="rId9"/>
    <p:sldId id="258" r:id="rId10"/>
    <p:sldId id="273" r:id="rId11"/>
    <p:sldId id="261" r:id="rId12"/>
    <p:sldId id="262" r:id="rId13"/>
    <p:sldId id="277" r:id="rId14"/>
    <p:sldId id="260" r:id="rId15"/>
    <p:sldId id="264" r:id="rId16"/>
    <p:sldId id="276" r:id="rId17"/>
    <p:sldId id="275" r:id="rId18"/>
    <p:sldId id="259" r:id="rId19"/>
    <p:sldId id="263" r:id="rId20"/>
    <p:sldId id="278" r:id="rId21"/>
    <p:sldId id="274" r:id="rId22"/>
    <p:sldId id="25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s Susannah (R0A) Manchester University NHS FT" initials="WS(MUNF" lastIdx="1" clrIdx="0"/>
  <p:cmAuthor id="1" name="Keane Annie (R0A) Manchester University NHS FT" initials="KA(MUN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395E"/>
    <a:srgbClr val="B12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35"/>
  </p:normalViewPr>
  <p:slideViewPr>
    <p:cSldViewPr>
      <p:cViewPr varScale="1">
        <p:scale>
          <a:sx n="69" d="100"/>
          <a:sy n="69" d="100"/>
        </p:scale>
        <p:origin x="-1362" y="-90"/>
      </p:cViewPr>
      <p:guideLst>
        <p:guide orient="horz" pos="2160"/>
        <p:guide pos="2880"/>
      </p:guideLst>
    </p:cSldViewPr>
  </p:slideViewPr>
  <p:notesTextViewPr>
    <p:cViewPr>
      <p:scale>
        <a:sx n="1" d="1"/>
        <a:sy n="1" d="1"/>
      </p:scale>
      <p:origin x="0" y="0"/>
    </p:cViewPr>
  </p:notesTextViewPr>
  <p:sorterViewPr>
    <p:cViewPr>
      <p:scale>
        <a:sx n="134" d="100"/>
        <a:sy n="134" d="100"/>
      </p:scale>
      <p:origin x="0" y="66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09T15:10:43.058" idx="1">
    <p:pos x="1399" y="253"/>
    <p:text>be consistent with punctuation in bulleted lists 
This slide is repeated as sl 7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09T15:11:56.797" idx="2">
    <p:pos x="10" y="10"/>
    <p:text>punctuation for list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90875-505E-482B-8712-7A366900D8E5}" type="datetimeFigureOut">
              <a:rPr lang="en-GB" smtClean="0"/>
              <a:t>11/11/2020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B88C4-4378-4156-978E-9E0922DF7965}" type="slidenum">
              <a:rPr lang="en-GB" smtClean="0"/>
              <a:t>‹#›</a:t>
            </a:fld>
            <a:endParaRPr lang="en-GB"/>
          </a:p>
        </p:txBody>
      </p:sp>
    </p:spTree>
    <p:extLst>
      <p:ext uri="{BB962C8B-B14F-4D97-AF65-F5344CB8AC3E}">
        <p14:creationId xmlns:p14="http://schemas.microsoft.com/office/powerpoint/2010/main" val="255449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09F586-68AC-4063-A761-536453C93339}" type="slidenum">
              <a:rPr lang="en-GB" smtClean="0"/>
              <a:t>6</a:t>
            </a:fld>
            <a:endParaRPr lang="en-GB"/>
          </a:p>
        </p:txBody>
      </p:sp>
    </p:spTree>
    <p:extLst>
      <p:ext uri="{BB962C8B-B14F-4D97-AF65-F5344CB8AC3E}">
        <p14:creationId xmlns:p14="http://schemas.microsoft.com/office/powerpoint/2010/main" val="86647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a:t>
            </a:r>
            <a:r>
              <a:rPr lang="en-GB" baseline="0" dirty="0"/>
              <a:t> students to think of the benefits of intergenerational events to all audiences.</a:t>
            </a:r>
            <a:endParaRPr lang="en-GB" dirty="0"/>
          </a:p>
        </p:txBody>
      </p:sp>
      <p:sp>
        <p:nvSpPr>
          <p:cNvPr id="4" name="Slide Number Placeholder 3"/>
          <p:cNvSpPr>
            <a:spLocks noGrp="1"/>
          </p:cNvSpPr>
          <p:nvPr>
            <p:ph type="sldNum" sz="quarter" idx="10"/>
          </p:nvPr>
        </p:nvSpPr>
        <p:spPr/>
        <p:txBody>
          <a:bodyPr/>
          <a:lstStyle/>
          <a:p>
            <a:fld id="{5ACB88C4-4378-4156-978E-9E0922DF7965}" type="slidenum">
              <a:rPr lang="en-GB" smtClean="0"/>
              <a:t>10</a:t>
            </a:fld>
            <a:endParaRPr lang="en-GB"/>
          </a:p>
        </p:txBody>
      </p:sp>
    </p:spTree>
    <p:extLst>
      <p:ext uri="{BB962C8B-B14F-4D97-AF65-F5344CB8AC3E}">
        <p14:creationId xmlns:p14="http://schemas.microsoft.com/office/powerpoint/2010/main" val="290183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Young people may perceive older</a:t>
            </a:r>
            <a:r>
              <a:rPr lang="en-GB" baseline="0" dirty="0"/>
              <a:t> people (and particularly people with dementia) as immobile, slow, and spend most of their time asleep. Older people can perceive young people as disinterested and unaware, and not realise the shift in social pressures since they were children. Intergenerational events can help both parties to break these perceptions, learning from and appreciating each other.</a:t>
            </a:r>
            <a:endParaRPr lang="en-GB" dirty="0"/>
          </a:p>
          <a:p>
            <a:endParaRPr lang="en-GB" dirty="0"/>
          </a:p>
        </p:txBody>
      </p:sp>
      <p:sp>
        <p:nvSpPr>
          <p:cNvPr id="4" name="Slide Number Placeholder 3"/>
          <p:cNvSpPr>
            <a:spLocks noGrp="1"/>
          </p:cNvSpPr>
          <p:nvPr>
            <p:ph type="sldNum" sz="quarter" idx="10"/>
          </p:nvPr>
        </p:nvSpPr>
        <p:spPr/>
        <p:txBody>
          <a:bodyPr/>
          <a:lstStyle/>
          <a:p>
            <a:fld id="{5ACB88C4-4378-4156-978E-9E0922DF7965}" type="slidenum">
              <a:rPr lang="en-GB" smtClean="0"/>
              <a:t>11</a:t>
            </a:fld>
            <a:endParaRPr lang="en-GB"/>
          </a:p>
        </p:txBody>
      </p:sp>
    </p:spTree>
    <p:extLst>
      <p:ext uri="{BB962C8B-B14F-4D97-AF65-F5344CB8AC3E}">
        <p14:creationId xmlns:p14="http://schemas.microsoft.com/office/powerpoint/2010/main" val="419380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a:t>
            </a:r>
            <a:r>
              <a:rPr lang="en-GB" baseline="0" dirty="0"/>
              <a:t> students to think of the benefits of intergenerational events to all audiences.</a:t>
            </a:r>
            <a:endParaRPr lang="en-GB" dirty="0"/>
          </a:p>
        </p:txBody>
      </p:sp>
      <p:sp>
        <p:nvSpPr>
          <p:cNvPr id="4" name="Slide Number Placeholder 3"/>
          <p:cNvSpPr>
            <a:spLocks noGrp="1"/>
          </p:cNvSpPr>
          <p:nvPr>
            <p:ph type="sldNum" sz="quarter" idx="10"/>
          </p:nvPr>
        </p:nvSpPr>
        <p:spPr/>
        <p:txBody>
          <a:bodyPr/>
          <a:lstStyle/>
          <a:p>
            <a:fld id="{5ACB88C4-4378-4156-978E-9E0922DF7965}" type="slidenum">
              <a:rPr lang="en-GB" smtClean="0"/>
              <a:t>12</a:t>
            </a:fld>
            <a:endParaRPr lang="en-GB"/>
          </a:p>
        </p:txBody>
      </p:sp>
    </p:spTree>
    <p:extLst>
      <p:ext uri="{BB962C8B-B14F-4D97-AF65-F5344CB8AC3E}">
        <p14:creationId xmlns:p14="http://schemas.microsoft.com/office/powerpoint/2010/main" val="89464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Young people may perceive older</a:t>
            </a:r>
            <a:r>
              <a:rPr lang="en-GB" baseline="0" dirty="0"/>
              <a:t> people (and particularly people with dementia) as immobile, slow, and spend most of their time asleep. Older people can perceive young people as disinterested and unaware, and not realise the shift in social pressures since they were children. Intergenerational events can help both parties to break these perceptions, learning from and appreciating each other.</a:t>
            </a:r>
            <a:endParaRPr lang="en-GB" dirty="0"/>
          </a:p>
          <a:p>
            <a:endParaRPr lang="en-GB" dirty="0"/>
          </a:p>
        </p:txBody>
      </p:sp>
      <p:sp>
        <p:nvSpPr>
          <p:cNvPr id="4" name="Slide Number Placeholder 3"/>
          <p:cNvSpPr>
            <a:spLocks noGrp="1"/>
          </p:cNvSpPr>
          <p:nvPr>
            <p:ph type="sldNum" sz="quarter" idx="10"/>
          </p:nvPr>
        </p:nvSpPr>
        <p:spPr/>
        <p:txBody>
          <a:bodyPr/>
          <a:lstStyle/>
          <a:p>
            <a:fld id="{5ACB88C4-4378-4156-978E-9E0922DF7965}" type="slidenum">
              <a:rPr lang="en-GB" smtClean="0"/>
              <a:t>15</a:t>
            </a:fld>
            <a:endParaRPr lang="en-GB"/>
          </a:p>
        </p:txBody>
      </p:sp>
    </p:spTree>
    <p:extLst>
      <p:ext uri="{BB962C8B-B14F-4D97-AF65-F5344CB8AC3E}">
        <p14:creationId xmlns:p14="http://schemas.microsoft.com/office/powerpoint/2010/main" val="75585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a:t>
            </a:r>
            <a:r>
              <a:rPr lang="en-GB" baseline="0" dirty="0"/>
              <a:t> students to think of the benefits of intergenerational events to all audiences.</a:t>
            </a:r>
            <a:endParaRPr lang="en-GB" dirty="0"/>
          </a:p>
        </p:txBody>
      </p:sp>
      <p:sp>
        <p:nvSpPr>
          <p:cNvPr id="4" name="Slide Number Placeholder 3"/>
          <p:cNvSpPr>
            <a:spLocks noGrp="1"/>
          </p:cNvSpPr>
          <p:nvPr>
            <p:ph type="sldNum" sz="quarter" idx="10"/>
          </p:nvPr>
        </p:nvSpPr>
        <p:spPr/>
        <p:txBody>
          <a:bodyPr/>
          <a:lstStyle/>
          <a:p>
            <a:fld id="{5ACB88C4-4378-4156-978E-9E0922DF7965}" type="slidenum">
              <a:rPr lang="en-GB" smtClean="0"/>
              <a:t>16</a:t>
            </a:fld>
            <a:endParaRPr lang="en-GB"/>
          </a:p>
        </p:txBody>
      </p:sp>
    </p:spTree>
    <p:extLst>
      <p:ext uri="{BB962C8B-B14F-4D97-AF65-F5344CB8AC3E}">
        <p14:creationId xmlns:p14="http://schemas.microsoft.com/office/powerpoint/2010/main" val="998384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9675" y="5877272"/>
            <a:ext cx="644649" cy="644649"/>
          </a:xfrm>
          <a:prstGeom prst="rect">
            <a:avLst/>
          </a:prstGeom>
        </p:spPr>
      </p:pic>
    </p:spTree>
    <p:extLst>
      <p:ext uri="{BB962C8B-B14F-4D97-AF65-F5344CB8AC3E}">
        <p14:creationId xmlns:p14="http://schemas.microsoft.com/office/powerpoint/2010/main" val="47151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99764" y="620688"/>
            <a:ext cx="7064524" cy="720080"/>
          </a:xfrm>
          <a:prstGeom prst="rect">
            <a:avLst/>
          </a:prstGeom>
        </p:spPr>
        <p:txBody>
          <a:bodyPr anchor="t"/>
          <a:lstStyle>
            <a:lvl1pPr marL="0" indent="0">
              <a:buNone/>
              <a:defRPr sz="4400" b="1" i="0">
                <a:solidFill>
                  <a:srgbClr val="B127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5" name="Text Placeholder 2"/>
          <p:cNvSpPr>
            <a:spLocks noGrp="1"/>
          </p:cNvSpPr>
          <p:nvPr>
            <p:ph type="body" idx="13" hasCustomPrompt="1"/>
          </p:nvPr>
        </p:nvSpPr>
        <p:spPr>
          <a:xfrm>
            <a:off x="107504" y="1556792"/>
            <a:ext cx="8856984" cy="5112568"/>
          </a:xfrm>
          <a:prstGeom prst="rect">
            <a:avLst/>
          </a:prstGeom>
        </p:spPr>
        <p:txBody>
          <a:bodyPr anchor="t"/>
          <a:lstStyle>
            <a:lvl1pPr marL="0" indent="0">
              <a:buNone/>
              <a:defRPr sz="3200" b="0">
                <a:solidFill>
                  <a:srgbClr val="0139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Tree>
    <p:extLst>
      <p:ext uri="{BB962C8B-B14F-4D97-AF65-F5344CB8AC3E}">
        <p14:creationId xmlns:p14="http://schemas.microsoft.com/office/powerpoint/2010/main" val="106242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2492896"/>
            <a:ext cx="4040188" cy="432048"/>
          </a:xfrm>
          <a:prstGeom prst="rect">
            <a:avLst/>
          </a:prstGeom>
        </p:spPr>
        <p:txBody>
          <a:bodyPr anchor="t"/>
          <a:lstStyle>
            <a:lvl1pPr marL="0" indent="0">
              <a:buNone/>
              <a:defRPr sz="2400" b="1">
                <a:solidFill>
                  <a:srgbClr val="0139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p:cNvSpPr>
            <a:spLocks noGrp="1"/>
          </p:cNvSpPr>
          <p:nvPr>
            <p:ph sz="half" idx="2" hasCustomPrompt="1"/>
          </p:nvPr>
        </p:nvSpPr>
        <p:spPr>
          <a:xfrm>
            <a:off x="457200" y="2934096"/>
            <a:ext cx="4040188" cy="3951288"/>
          </a:xfrm>
          <a:prstGeom prst="rect">
            <a:avLst/>
          </a:prstGeom>
        </p:spPr>
        <p:txBody>
          <a:bodyPr/>
          <a:lstStyle>
            <a:lvl1pPr marL="342900" indent="-342900">
              <a:buFont typeface="Arial" pitchFamily="34" charset="0"/>
              <a:buChar char="•"/>
              <a:defRPr sz="2400" b="0">
                <a:solidFill>
                  <a:srgbClr val="01395E"/>
                </a:solidFill>
              </a:defRPr>
            </a:lvl1pPr>
            <a:lvl2pPr>
              <a:defRPr sz="2000">
                <a:solidFill>
                  <a:srgbClr val="01395E"/>
                </a:solidFill>
              </a:defRPr>
            </a:lvl2pPr>
            <a:lvl3pPr>
              <a:defRPr sz="1800">
                <a:solidFill>
                  <a:srgbClr val="01395E"/>
                </a:solidFill>
              </a:defRPr>
            </a:lvl3pPr>
            <a:lvl4pPr>
              <a:defRPr sz="1600">
                <a:solidFill>
                  <a:srgbClr val="01395E"/>
                </a:solidFill>
              </a:defRPr>
            </a:lvl4pPr>
            <a:lvl5pPr>
              <a:defRPr sz="1600">
                <a:solidFill>
                  <a:srgbClr val="01395E"/>
                </a:solidFill>
              </a:defRPr>
            </a:lvl5pPr>
            <a:lvl6pPr>
              <a:defRPr sz="1600"/>
            </a:lvl6pPr>
            <a:lvl7pPr>
              <a:defRPr sz="1600"/>
            </a:lvl7pPr>
            <a:lvl8pPr>
              <a:defRPr sz="1600"/>
            </a:lvl8pPr>
            <a:lvl9pPr>
              <a:defRPr sz="1600"/>
            </a:lvl9pPr>
          </a:lstStyle>
          <a:p>
            <a:pPr lvl="0"/>
            <a:r>
              <a:rPr lang="en-US" dirty="0"/>
              <a:t>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4645025" y="2492896"/>
            <a:ext cx="4041775" cy="423738"/>
          </a:xfrm>
          <a:prstGeom prst="rect">
            <a:avLst/>
          </a:prstGeom>
        </p:spPr>
        <p:txBody>
          <a:bodyPr anchor="t"/>
          <a:lstStyle>
            <a:lvl1pPr marL="0" indent="0">
              <a:buNone/>
              <a:defRPr sz="2400" b="1">
                <a:solidFill>
                  <a:srgbClr val="0139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6" name="Content Placeholder 5"/>
          <p:cNvSpPr>
            <a:spLocks noGrp="1"/>
          </p:cNvSpPr>
          <p:nvPr>
            <p:ph sz="quarter" idx="4" hasCustomPrompt="1"/>
          </p:nvPr>
        </p:nvSpPr>
        <p:spPr>
          <a:xfrm>
            <a:off x="4645025" y="2934096"/>
            <a:ext cx="4041775" cy="3951288"/>
          </a:xfrm>
          <a:prstGeom prst="rect">
            <a:avLst/>
          </a:prstGeom>
        </p:spPr>
        <p:txBody>
          <a:bodyPr/>
          <a:lstStyle>
            <a:lvl1pPr marL="342900" indent="-342900">
              <a:buFont typeface="Arial" pitchFamily="34" charset="0"/>
              <a:buChar char="•"/>
              <a:defRPr sz="2400" b="0">
                <a:solidFill>
                  <a:srgbClr val="01395E"/>
                </a:solidFill>
              </a:defRPr>
            </a:lvl1pPr>
            <a:lvl2pPr>
              <a:defRPr sz="2000">
                <a:solidFill>
                  <a:srgbClr val="01395E"/>
                </a:solidFill>
              </a:defRPr>
            </a:lvl2pPr>
            <a:lvl3pPr>
              <a:defRPr sz="1800">
                <a:solidFill>
                  <a:srgbClr val="01395E"/>
                </a:solidFill>
              </a:defRPr>
            </a:lvl3pPr>
            <a:lvl4pPr>
              <a:defRPr sz="1600">
                <a:solidFill>
                  <a:srgbClr val="01395E"/>
                </a:solidFill>
              </a:defRPr>
            </a:lvl4pPr>
            <a:lvl5pPr>
              <a:defRPr sz="1600">
                <a:solidFill>
                  <a:srgbClr val="01395E"/>
                </a:solidFill>
              </a:defRPr>
            </a:lvl5pPr>
            <a:lvl6pPr>
              <a:defRPr sz="1600"/>
            </a:lvl6pPr>
            <a:lvl7pPr>
              <a:defRPr sz="1600"/>
            </a:lvl7pPr>
            <a:lvl8pPr>
              <a:defRPr sz="1600"/>
            </a:lvl8pPr>
            <a:lvl9pPr>
              <a:defRPr sz="1600"/>
            </a:lvl9pPr>
          </a:lstStyle>
          <a:p>
            <a:pPr lvl="0"/>
            <a:r>
              <a:rPr lang="en-US" dirty="0"/>
              <a:t>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2"/>
          <p:cNvSpPr>
            <a:spLocks noGrp="1"/>
          </p:cNvSpPr>
          <p:nvPr>
            <p:ph type="body" idx="15" hasCustomPrompt="1"/>
          </p:nvPr>
        </p:nvSpPr>
        <p:spPr>
          <a:xfrm>
            <a:off x="99764" y="620688"/>
            <a:ext cx="7064524" cy="720080"/>
          </a:xfrm>
          <a:prstGeom prst="rect">
            <a:avLst/>
          </a:prstGeom>
        </p:spPr>
        <p:txBody>
          <a:bodyPr anchor="t"/>
          <a:lstStyle>
            <a:lvl1pPr marL="0" indent="0">
              <a:buNone/>
              <a:defRPr sz="4400" b="1" i="0">
                <a:solidFill>
                  <a:srgbClr val="B127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12" name="Text Placeholder 2"/>
          <p:cNvSpPr>
            <a:spLocks noGrp="1"/>
          </p:cNvSpPr>
          <p:nvPr>
            <p:ph type="body" idx="13" hasCustomPrompt="1"/>
          </p:nvPr>
        </p:nvSpPr>
        <p:spPr>
          <a:xfrm>
            <a:off x="107504" y="1340768"/>
            <a:ext cx="7056784" cy="1080120"/>
          </a:xfrm>
          <a:prstGeom prst="rect">
            <a:avLst/>
          </a:prstGeom>
        </p:spPr>
        <p:txBody>
          <a:bodyPr anchor="t"/>
          <a:lstStyle>
            <a:lvl1pPr marL="0" indent="0">
              <a:buNone/>
              <a:defRPr sz="2400" b="0">
                <a:solidFill>
                  <a:srgbClr val="0139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Tree>
    <p:extLst>
      <p:ext uri="{BB962C8B-B14F-4D97-AF65-F5344CB8AC3E}">
        <p14:creationId xmlns:p14="http://schemas.microsoft.com/office/powerpoint/2010/main" val="1633232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83448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p:cNvSpPr>
            <a:spLocks noGrp="1"/>
          </p:cNvSpPr>
          <p:nvPr>
            <p:ph type="body" idx="15" hasCustomPrompt="1"/>
          </p:nvPr>
        </p:nvSpPr>
        <p:spPr>
          <a:xfrm>
            <a:off x="99764" y="620688"/>
            <a:ext cx="7064524" cy="720080"/>
          </a:xfrm>
          <a:prstGeom prst="rect">
            <a:avLst/>
          </a:prstGeom>
        </p:spPr>
        <p:txBody>
          <a:bodyPr anchor="t"/>
          <a:lstStyle>
            <a:lvl1pPr marL="0" indent="0">
              <a:buNone/>
              <a:defRPr sz="4400" b="1" i="0">
                <a:solidFill>
                  <a:srgbClr val="B127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Tree>
    <p:extLst>
      <p:ext uri="{BB962C8B-B14F-4D97-AF65-F5344CB8AC3E}">
        <p14:creationId xmlns:p14="http://schemas.microsoft.com/office/powerpoint/2010/main" val="35827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4" name="Media Placeholder 3"/>
          <p:cNvSpPr>
            <a:spLocks noGrp="1"/>
          </p:cNvSpPr>
          <p:nvPr>
            <p:ph type="media" sz="quarter" idx="11" hasCustomPrompt="1"/>
          </p:nvPr>
        </p:nvSpPr>
        <p:spPr>
          <a:xfrm>
            <a:off x="1763713" y="1844675"/>
            <a:ext cx="5545137" cy="4105275"/>
          </a:xfrm>
          <a:prstGeom prst="rect">
            <a:avLst/>
          </a:prstGeom>
        </p:spPr>
        <p:txBody>
          <a:bodyPr/>
          <a:lstStyle>
            <a:lvl1pPr>
              <a:defRPr sz="3200"/>
            </a:lvl1pPr>
          </a:lstStyle>
          <a:p>
            <a:r>
              <a:rPr lang="en-GB" dirty="0"/>
              <a:t>Film</a:t>
            </a:r>
          </a:p>
        </p:txBody>
      </p:sp>
      <p:sp>
        <p:nvSpPr>
          <p:cNvPr id="5" name="Text Placeholder 2"/>
          <p:cNvSpPr>
            <a:spLocks noGrp="1"/>
          </p:cNvSpPr>
          <p:nvPr>
            <p:ph type="body" idx="15" hasCustomPrompt="1"/>
          </p:nvPr>
        </p:nvSpPr>
        <p:spPr>
          <a:xfrm>
            <a:off x="99764" y="620688"/>
            <a:ext cx="7064524" cy="720080"/>
          </a:xfrm>
          <a:prstGeom prst="rect">
            <a:avLst/>
          </a:prstGeom>
        </p:spPr>
        <p:txBody>
          <a:bodyPr anchor="t"/>
          <a:lstStyle>
            <a:lvl1pPr marL="0" indent="0">
              <a:buNone/>
              <a:defRPr sz="4400" b="1" i="0">
                <a:solidFill>
                  <a:srgbClr val="B127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Tree>
    <p:extLst>
      <p:ext uri="{BB962C8B-B14F-4D97-AF65-F5344CB8AC3E}">
        <p14:creationId xmlns:p14="http://schemas.microsoft.com/office/powerpoint/2010/main" val="342875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6593D4-B918-AE45-BD49-5269E205656A}" type="datetimeFigureOut">
              <a:rPr lang="en-US" smtClean="0"/>
              <a:t>11/11/2020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7E2C2A1-3E58-014A-AA76-D20F28A60392}" type="slidenum">
              <a:rPr lang="en-US" smtClean="0"/>
              <a:t>‹#›</a:t>
            </a:fld>
            <a:endParaRPr lang="en-US"/>
          </a:p>
        </p:txBody>
      </p:sp>
    </p:spTree>
    <p:extLst>
      <p:ext uri="{BB962C8B-B14F-4D97-AF65-F5344CB8AC3E}">
        <p14:creationId xmlns:p14="http://schemas.microsoft.com/office/powerpoint/2010/main" val="645358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userDrawn="1"/>
        </p:nvGrpSpPr>
        <p:grpSpPr>
          <a:xfrm>
            <a:off x="323528" y="5731544"/>
            <a:ext cx="2736304" cy="936104"/>
            <a:chOff x="179512" y="5733256"/>
            <a:chExt cx="2736304" cy="936104"/>
          </a:xfrm>
        </p:grpSpPr>
        <p:sp>
          <p:nvSpPr>
            <p:cNvPr id="4" name="Rectangle 3"/>
            <p:cNvSpPr/>
            <p:nvPr userDrawn="1"/>
          </p:nvSpPr>
          <p:spPr>
            <a:xfrm>
              <a:off x="179512" y="5733256"/>
              <a:ext cx="2736304"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5" name="Picture 4" descr="S:\Nowgen\Nowgen.Shared\PROJECTS\Vocal\Communications &amp; Marketing\Rebrand\Brand assets\Vocal_Brand assets\Master Logo\JPEG\Mono\Strapline\VOCAL_logo_strapline_MASTER_MONO.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9512" y="6042067"/>
              <a:ext cx="2592288" cy="318481"/>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49675" y="5877272"/>
            <a:ext cx="644649" cy="644649"/>
          </a:xfrm>
          <a:prstGeom prst="rect">
            <a:avLst/>
          </a:prstGeom>
        </p:spPr>
      </p:pic>
    </p:spTree>
    <p:extLst>
      <p:ext uri="{BB962C8B-B14F-4D97-AF65-F5344CB8AC3E}">
        <p14:creationId xmlns:p14="http://schemas.microsoft.com/office/powerpoint/2010/main" val="262839392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3200" b="1" kern="1200" baseline="0">
          <a:solidFill>
            <a:srgbClr val="01395E"/>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51637"/>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9" r:id="rId3"/>
    <p:sldLayoutId id="2147483670" r:id="rId4"/>
    <p:sldLayoutId id="2147483671"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4400" b="1" kern="1200" baseline="0">
          <a:solidFill>
            <a:srgbClr val="B1277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NbZPyICo5d8"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_fnrmlPYOcI"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609ZoEGcbj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dementiafriends.org.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bjf.org.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27820"/>
            <a:ext cx="9144000" cy="492443"/>
          </a:xfrm>
          <a:prstGeom prst="rect">
            <a:avLst/>
          </a:prstGeom>
          <a:noFill/>
        </p:spPr>
        <p:txBody>
          <a:bodyPr wrap="square" rtlCol="0">
            <a:spAutoFit/>
          </a:bodyPr>
          <a:lstStyle/>
          <a:p>
            <a:pPr algn="ctr"/>
            <a:r>
              <a:rPr lang="en-GB" sz="2600" b="1" dirty="0">
                <a:solidFill>
                  <a:srgbClr val="01395E"/>
                </a:solidFill>
                <a:latin typeface="Arial" pitchFamily="34" charset="0"/>
                <a:cs typeface="Arial" pitchFamily="34" charset="0"/>
              </a:rPr>
              <a:t>DESIGNING AN INTERGENERATIONAL EVENT</a:t>
            </a:r>
          </a:p>
        </p:txBody>
      </p:sp>
    </p:spTree>
    <p:extLst>
      <p:ext uri="{BB962C8B-B14F-4D97-AF65-F5344CB8AC3E}">
        <p14:creationId xmlns:p14="http://schemas.microsoft.com/office/powerpoint/2010/main" val="391548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What are the benefits of intergenerational </a:t>
            </a:r>
            <a:r>
              <a:rPr lang="en-GB" dirty="0" smtClean="0"/>
              <a:t>events?</a:t>
            </a:r>
            <a:endParaRPr lang="en-GB" dirty="0"/>
          </a:p>
        </p:txBody>
      </p:sp>
      <p:sp>
        <p:nvSpPr>
          <p:cNvPr id="3" name="Text Placeholder 2"/>
          <p:cNvSpPr>
            <a:spLocks noGrp="1"/>
          </p:cNvSpPr>
          <p:nvPr>
            <p:ph type="body" idx="13"/>
          </p:nvPr>
        </p:nvSpPr>
        <p:spPr>
          <a:xfrm>
            <a:off x="107504" y="2060848"/>
            <a:ext cx="8856984" cy="1872208"/>
          </a:xfrm>
        </p:spPr>
        <p:txBody>
          <a:bodyPr/>
          <a:lstStyle/>
          <a:p>
            <a:pPr marL="457200" indent="-457200">
              <a:buFont typeface="Arial" charset="0"/>
              <a:buChar char="•"/>
            </a:pPr>
            <a:r>
              <a:rPr lang="en-GB" dirty="0" smtClean="0"/>
              <a:t>For </a:t>
            </a:r>
            <a:r>
              <a:rPr lang="en-GB" dirty="0"/>
              <a:t>older people?</a:t>
            </a:r>
          </a:p>
          <a:p>
            <a:pPr marL="457200" indent="-457200">
              <a:buFont typeface="Arial" charset="0"/>
              <a:buChar char="•"/>
            </a:pPr>
            <a:r>
              <a:rPr lang="en-GB" dirty="0" smtClean="0"/>
              <a:t>For </a:t>
            </a:r>
            <a:r>
              <a:rPr lang="en-GB" dirty="0"/>
              <a:t>young people? </a:t>
            </a:r>
          </a:p>
          <a:p>
            <a:endParaRPr lang="en-GB" dirty="0"/>
          </a:p>
        </p:txBody>
      </p:sp>
    </p:spTree>
    <p:extLst>
      <p:ext uri="{BB962C8B-B14F-4D97-AF65-F5344CB8AC3E}">
        <p14:creationId xmlns:p14="http://schemas.microsoft.com/office/powerpoint/2010/main" val="17188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Some benefits of intergenerational events:</a:t>
            </a:r>
          </a:p>
        </p:txBody>
      </p:sp>
      <p:sp>
        <p:nvSpPr>
          <p:cNvPr id="3" name="Text Placeholder 2"/>
          <p:cNvSpPr>
            <a:spLocks noGrp="1"/>
          </p:cNvSpPr>
          <p:nvPr>
            <p:ph type="body" idx="13"/>
          </p:nvPr>
        </p:nvSpPr>
        <p:spPr>
          <a:xfrm>
            <a:off x="107504" y="2060848"/>
            <a:ext cx="8856984" cy="4608512"/>
          </a:xfrm>
        </p:spPr>
        <p:txBody>
          <a:bodyPr/>
          <a:lstStyle/>
          <a:p>
            <a:pPr marL="571500" indent="-571500">
              <a:buFont typeface="Arial" pitchFamily="34" charset="0"/>
              <a:buChar char="•"/>
            </a:pPr>
            <a:r>
              <a:rPr lang="en-GB" sz="2400" dirty="0"/>
              <a:t>Reducing (or perhaps eradicating)</a:t>
            </a:r>
            <a:r>
              <a:rPr lang="en-GB" sz="2400" b="0" dirty="0">
                <a:latin typeface="Arial" pitchFamily="34" charset="0"/>
                <a:cs typeface="Arial" pitchFamily="34" charset="0"/>
              </a:rPr>
              <a:t> age-related stereotypes (</a:t>
            </a:r>
            <a:r>
              <a:rPr lang="en-GB" sz="2400" dirty="0"/>
              <a:t>for both</a:t>
            </a:r>
            <a:r>
              <a:rPr lang="en-GB" sz="2400" b="0" dirty="0">
                <a:latin typeface="Arial" pitchFamily="34" charset="0"/>
                <a:cs typeface="Arial" pitchFamily="34" charset="0"/>
              </a:rPr>
              <a:t> young </a:t>
            </a:r>
            <a:r>
              <a:rPr lang="en-GB" sz="2400" dirty="0" smtClean="0"/>
              <a:t>and </a:t>
            </a:r>
            <a:r>
              <a:rPr lang="en-GB" sz="2400" b="0" dirty="0">
                <a:latin typeface="Arial" pitchFamily="34" charset="0"/>
                <a:cs typeface="Arial" pitchFamily="34" charset="0"/>
              </a:rPr>
              <a:t>old!)</a:t>
            </a:r>
          </a:p>
          <a:p>
            <a:pPr marL="571500" indent="-571500">
              <a:buFont typeface="Arial" pitchFamily="34" charset="0"/>
              <a:buChar char="•"/>
            </a:pPr>
            <a:r>
              <a:rPr lang="en-GB" sz="2400" dirty="0"/>
              <a:t>Older people learning from younger people about technology and what life is like for young people in the modern era</a:t>
            </a:r>
          </a:p>
          <a:p>
            <a:pPr marL="571500" indent="-571500">
              <a:buFont typeface="Arial" pitchFamily="34" charset="0"/>
              <a:buChar char="•"/>
            </a:pPr>
            <a:r>
              <a:rPr lang="en-GB" sz="2400" b="0" dirty="0">
                <a:latin typeface="Arial" pitchFamily="34" charset="0"/>
                <a:cs typeface="Arial" pitchFamily="34" charset="0"/>
              </a:rPr>
              <a:t>Giving young people a chance to speak to and learn from older people, particularly if they don’t have any grandparents or elders in their lives</a:t>
            </a:r>
          </a:p>
          <a:p>
            <a:pPr marL="571500" indent="-571500">
              <a:buFont typeface="Arial" pitchFamily="34" charset="0"/>
              <a:buChar char="•"/>
            </a:pPr>
            <a:r>
              <a:rPr lang="en-GB" sz="2400" b="0" dirty="0">
                <a:latin typeface="Arial" pitchFamily="34" charset="0"/>
                <a:cs typeface="Arial" pitchFamily="34" charset="0"/>
              </a:rPr>
              <a:t>Creating a more connected </a:t>
            </a:r>
            <a:r>
              <a:rPr lang="en-GB" sz="2400" dirty="0"/>
              <a:t>community</a:t>
            </a:r>
          </a:p>
          <a:p>
            <a:pPr marL="571500" indent="-571500">
              <a:buFont typeface="Arial" pitchFamily="34" charset="0"/>
              <a:buChar char="•"/>
            </a:pPr>
            <a:endParaRPr lang="en-GB" sz="2400" b="0" dirty="0">
              <a:latin typeface="Arial" pitchFamily="34" charset="0"/>
              <a:cs typeface="Arial" pitchFamily="34" charset="0"/>
            </a:endParaRPr>
          </a:p>
        </p:txBody>
      </p:sp>
    </p:spTree>
    <p:extLst>
      <p:ext uri="{BB962C8B-B14F-4D97-AF65-F5344CB8AC3E}">
        <p14:creationId xmlns:p14="http://schemas.microsoft.com/office/powerpoint/2010/main" val="24863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What are the benefits of intergenerational </a:t>
            </a:r>
            <a:r>
              <a:rPr lang="en-GB" dirty="0" smtClean="0"/>
              <a:t>events?</a:t>
            </a:r>
            <a:endParaRPr lang="en-GB" dirty="0"/>
          </a:p>
        </p:txBody>
      </p:sp>
      <p:sp>
        <p:nvSpPr>
          <p:cNvPr id="3" name="Text Placeholder 2"/>
          <p:cNvSpPr>
            <a:spLocks noGrp="1"/>
          </p:cNvSpPr>
          <p:nvPr>
            <p:ph type="body" idx="13"/>
          </p:nvPr>
        </p:nvSpPr>
        <p:spPr>
          <a:xfrm>
            <a:off x="107504" y="2060848"/>
            <a:ext cx="8856984" cy="1872208"/>
          </a:xfrm>
        </p:spPr>
        <p:txBody>
          <a:bodyPr/>
          <a:lstStyle/>
          <a:p>
            <a:pPr marL="457200" indent="-457200">
              <a:buFont typeface="Arial" charset="0"/>
              <a:buChar char="•"/>
            </a:pPr>
            <a:r>
              <a:rPr lang="en-GB" dirty="0" smtClean="0"/>
              <a:t>For</a:t>
            </a:r>
            <a:r>
              <a:rPr lang="en-GB" dirty="0" smtClean="0"/>
              <a:t> </a:t>
            </a:r>
            <a:r>
              <a:rPr lang="en-GB" dirty="0"/>
              <a:t>older people?</a:t>
            </a:r>
          </a:p>
          <a:p>
            <a:pPr marL="457200" indent="-457200">
              <a:buFont typeface="Arial" charset="0"/>
              <a:buChar char="•"/>
            </a:pPr>
            <a:r>
              <a:rPr lang="en-GB" dirty="0" smtClean="0"/>
              <a:t>For</a:t>
            </a:r>
            <a:r>
              <a:rPr lang="en-GB" dirty="0" smtClean="0"/>
              <a:t> </a:t>
            </a:r>
            <a:r>
              <a:rPr lang="en-GB" dirty="0"/>
              <a:t>young people? </a:t>
            </a:r>
          </a:p>
          <a:p>
            <a:pPr marL="457200" indent="-457200">
              <a:buFont typeface="Arial" charset="0"/>
              <a:buChar char="•"/>
            </a:pPr>
            <a:r>
              <a:rPr lang="en-GB" dirty="0" smtClean="0"/>
              <a:t>For</a:t>
            </a:r>
            <a:r>
              <a:rPr lang="en-GB" dirty="0" smtClean="0"/>
              <a:t> </a:t>
            </a:r>
            <a:r>
              <a:rPr lang="en-GB" dirty="0"/>
              <a:t>people living with dementia?</a:t>
            </a:r>
          </a:p>
          <a:p>
            <a:pPr marL="457200" indent="-457200">
              <a:buFont typeface="Arial" charset="0"/>
              <a:buChar char="•"/>
            </a:pPr>
            <a:endParaRPr lang="en-GB" dirty="0"/>
          </a:p>
          <a:p>
            <a:endParaRPr lang="en-GB" dirty="0"/>
          </a:p>
        </p:txBody>
      </p:sp>
    </p:spTree>
    <p:extLst>
      <p:ext uri="{BB962C8B-B14F-4D97-AF65-F5344CB8AC3E}">
        <p14:creationId xmlns:p14="http://schemas.microsoft.com/office/powerpoint/2010/main" val="146561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5"/>
          </p:nvPr>
        </p:nvSpPr>
        <p:spPr/>
        <p:txBody>
          <a:bodyPr/>
          <a:lstStyle/>
          <a:p>
            <a:r>
              <a:rPr lang="en-GB" dirty="0" smtClean="0"/>
              <a:t>Coffee, Cake and Culture</a:t>
            </a:r>
            <a:endParaRPr lang="en-GB" dirty="0"/>
          </a:p>
          <a:p>
            <a:r>
              <a:rPr lang="en-GB" sz="2800" dirty="0" smtClean="0">
                <a:solidFill>
                  <a:srgbClr val="01395E"/>
                </a:solidFill>
              </a:rPr>
              <a:t>At </a:t>
            </a:r>
            <a:r>
              <a:rPr lang="en-GB" sz="2800" dirty="0">
                <a:solidFill>
                  <a:srgbClr val="01395E"/>
                </a:solidFill>
              </a:rPr>
              <a:t>the Whitworth Art Gallery in Manchester</a:t>
            </a:r>
          </a:p>
          <a:p>
            <a:endParaRPr lang="en-GB" dirty="0"/>
          </a:p>
        </p:txBody>
      </p:sp>
      <p:sp>
        <p:nvSpPr>
          <p:cNvPr id="4" name="TextBox 3"/>
          <p:cNvSpPr txBox="1"/>
          <p:nvPr/>
        </p:nvSpPr>
        <p:spPr>
          <a:xfrm>
            <a:off x="395536" y="6237312"/>
            <a:ext cx="6264696" cy="276999"/>
          </a:xfrm>
          <a:prstGeom prst="rect">
            <a:avLst/>
          </a:prstGeom>
          <a:noFill/>
        </p:spPr>
        <p:txBody>
          <a:bodyPr wrap="square" rtlCol="0">
            <a:spAutoFit/>
          </a:bodyPr>
          <a:lstStyle/>
          <a:p>
            <a:r>
              <a:rPr lang="en-GB" sz="1200" dirty="0" smtClean="0">
                <a:hlinkClick r:id="rId2"/>
              </a:rPr>
              <a:t>https</a:t>
            </a:r>
            <a:r>
              <a:rPr lang="en-GB" sz="1200" dirty="0">
                <a:hlinkClick r:id="rId2"/>
              </a:rPr>
              <a:t>://youtu.be/NbZPyICo5d8</a:t>
            </a:r>
            <a:endParaRPr lang="en-GB" sz="1200" dirty="0">
              <a:solidFill>
                <a:srgbClr val="FF0000"/>
              </a:solidFill>
              <a:latin typeface="Arial"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63" t="24008" r="40431" b="28373"/>
          <a:stretch/>
        </p:blipFill>
        <p:spPr bwMode="auto">
          <a:xfrm>
            <a:off x="1115616" y="2525062"/>
            <a:ext cx="6792687" cy="3483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538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5"/>
          </p:nvPr>
        </p:nvSpPr>
        <p:spPr/>
        <p:txBody>
          <a:bodyPr/>
          <a:lstStyle/>
          <a:p>
            <a:r>
              <a:rPr lang="en-GB" dirty="0"/>
              <a:t>Kate Eggleston-</a:t>
            </a:r>
            <a:r>
              <a:rPr lang="en-GB" dirty="0" err="1"/>
              <a:t>Wirtz</a:t>
            </a:r>
            <a:endParaRPr lang="en-GB" dirty="0"/>
          </a:p>
          <a:p>
            <a:r>
              <a:rPr lang="en-GB" sz="2800" dirty="0">
                <a:solidFill>
                  <a:srgbClr val="01395E"/>
                </a:solidFill>
              </a:rPr>
              <a:t>and Fabulous Forgetful Friends</a:t>
            </a:r>
            <a:endParaRPr lang="en-GB" sz="2800" dirty="0"/>
          </a:p>
        </p:txBody>
      </p:sp>
      <p:sp>
        <p:nvSpPr>
          <p:cNvPr id="4" name="TextBox 3"/>
          <p:cNvSpPr txBox="1"/>
          <p:nvPr/>
        </p:nvSpPr>
        <p:spPr>
          <a:xfrm>
            <a:off x="239804" y="6237312"/>
            <a:ext cx="6264696" cy="276999"/>
          </a:xfrm>
          <a:prstGeom prst="rect">
            <a:avLst/>
          </a:prstGeom>
          <a:noFill/>
        </p:spPr>
        <p:txBody>
          <a:bodyPr wrap="square" rtlCol="0">
            <a:spAutoFit/>
          </a:bodyPr>
          <a:lstStyle/>
          <a:p>
            <a:r>
              <a:rPr lang="en-GB" sz="1200" dirty="0">
                <a:solidFill>
                  <a:srgbClr val="FF0000"/>
                </a:solidFill>
                <a:latin typeface="Arial" pitchFamily="34" charset="0"/>
                <a:cs typeface="Arial" pitchFamily="34" charset="0"/>
                <a:hlinkClick r:id="rId2"/>
              </a:rPr>
              <a:t>https://youtu.be/_</a:t>
            </a:r>
            <a:r>
              <a:rPr lang="en-GB" sz="1200" dirty="0" smtClean="0">
                <a:solidFill>
                  <a:srgbClr val="FF0000"/>
                </a:solidFill>
                <a:latin typeface="Arial" pitchFamily="34" charset="0"/>
                <a:cs typeface="Arial" pitchFamily="34" charset="0"/>
                <a:hlinkClick r:id="rId2"/>
              </a:rPr>
              <a:t>fnrmlPYOcI</a:t>
            </a:r>
            <a:r>
              <a:rPr lang="en-GB" sz="1200" dirty="0" smtClean="0">
                <a:solidFill>
                  <a:srgbClr val="FF0000"/>
                </a:solidFill>
                <a:latin typeface="Arial" pitchFamily="34" charset="0"/>
                <a:cs typeface="Arial" pitchFamily="34" charset="0"/>
              </a:rPr>
              <a:t> </a:t>
            </a:r>
            <a:endParaRPr lang="en-GB" sz="1200" dirty="0">
              <a:solidFill>
                <a:srgbClr val="FF0000"/>
              </a:solidFill>
              <a:latin typeface="Arial" pitchFamily="34" charset="0"/>
              <a:cs typeface="Arial"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85" t="24405" r="39650" b="29167"/>
          <a:stretch/>
        </p:blipFill>
        <p:spPr bwMode="auto">
          <a:xfrm>
            <a:off x="1003603" y="1988840"/>
            <a:ext cx="6865259" cy="33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729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Some benefits of intergenerational events:</a:t>
            </a:r>
          </a:p>
        </p:txBody>
      </p:sp>
      <p:sp>
        <p:nvSpPr>
          <p:cNvPr id="3" name="Text Placeholder 2"/>
          <p:cNvSpPr>
            <a:spLocks noGrp="1"/>
          </p:cNvSpPr>
          <p:nvPr>
            <p:ph type="body" idx="13"/>
          </p:nvPr>
        </p:nvSpPr>
        <p:spPr>
          <a:xfrm>
            <a:off x="107504" y="2060848"/>
            <a:ext cx="8856984" cy="4608512"/>
          </a:xfrm>
        </p:spPr>
        <p:txBody>
          <a:bodyPr/>
          <a:lstStyle/>
          <a:p>
            <a:pPr marL="571500" indent="-571500">
              <a:buFont typeface="Arial" pitchFamily="34" charset="0"/>
              <a:buChar char="•"/>
            </a:pPr>
            <a:r>
              <a:rPr lang="en-US" sz="2400" b="0" dirty="0" smtClean="0">
                <a:latin typeface="Arial" pitchFamily="34" charset="0"/>
                <a:cs typeface="Arial" pitchFamily="34" charset="0"/>
              </a:rPr>
              <a:t>Reducing the social isolation of people with dementia</a:t>
            </a:r>
            <a:endParaRPr lang="en-GB" sz="2400" b="0" dirty="0" smtClean="0">
              <a:latin typeface="Arial" pitchFamily="34" charset="0"/>
              <a:cs typeface="Arial" pitchFamily="34" charset="0"/>
            </a:endParaRPr>
          </a:p>
          <a:p>
            <a:pPr marL="571500" indent="-571500">
              <a:buFont typeface="Arial" pitchFamily="34" charset="0"/>
              <a:buChar char="•"/>
            </a:pPr>
            <a:r>
              <a:rPr lang="en-GB" sz="2400" b="0" dirty="0" smtClean="0">
                <a:latin typeface="Arial" pitchFamily="34" charset="0"/>
                <a:cs typeface="Arial" pitchFamily="34" charset="0"/>
              </a:rPr>
              <a:t>Eradicating </a:t>
            </a:r>
            <a:r>
              <a:rPr lang="en-GB" sz="2400" b="0" dirty="0">
                <a:latin typeface="Arial" pitchFamily="34" charset="0"/>
                <a:cs typeface="Arial" pitchFamily="34" charset="0"/>
              </a:rPr>
              <a:t>age-related stereotypes (</a:t>
            </a:r>
            <a:r>
              <a:rPr lang="en-GB" sz="2400" dirty="0"/>
              <a:t>for both</a:t>
            </a:r>
            <a:r>
              <a:rPr lang="en-GB" sz="2400" b="0" dirty="0">
                <a:latin typeface="Arial" pitchFamily="34" charset="0"/>
                <a:cs typeface="Arial" pitchFamily="34" charset="0"/>
              </a:rPr>
              <a:t> young </a:t>
            </a:r>
            <a:r>
              <a:rPr lang="en-GB" sz="2400" dirty="0"/>
              <a:t>&amp; </a:t>
            </a:r>
            <a:r>
              <a:rPr lang="en-GB" sz="2400" b="0" dirty="0">
                <a:latin typeface="Arial" pitchFamily="34" charset="0"/>
                <a:cs typeface="Arial" pitchFamily="34" charset="0"/>
              </a:rPr>
              <a:t>old!)</a:t>
            </a:r>
          </a:p>
          <a:p>
            <a:pPr marL="571500" indent="-571500">
              <a:buFont typeface="Arial" pitchFamily="34" charset="0"/>
              <a:buChar char="•"/>
            </a:pPr>
            <a:r>
              <a:rPr lang="en-GB" sz="2400" dirty="0"/>
              <a:t>Older people learning from younger people about technology and what life is like for young people in the modern era</a:t>
            </a:r>
          </a:p>
          <a:p>
            <a:pPr marL="571500" indent="-571500">
              <a:buFont typeface="Arial" pitchFamily="34" charset="0"/>
              <a:buChar char="•"/>
            </a:pPr>
            <a:r>
              <a:rPr lang="en-GB" sz="2400" b="0" dirty="0">
                <a:latin typeface="Arial" pitchFamily="34" charset="0"/>
                <a:cs typeface="Arial" pitchFamily="34" charset="0"/>
              </a:rPr>
              <a:t>Giving young people a chance to speak to and learn from older people, particularly if they don’t have any grandparents or elders in their lives</a:t>
            </a:r>
          </a:p>
          <a:p>
            <a:pPr marL="571500" indent="-571500">
              <a:buFont typeface="Arial" pitchFamily="34" charset="0"/>
              <a:buChar char="•"/>
            </a:pPr>
            <a:r>
              <a:rPr lang="en-GB" sz="2400" b="0" dirty="0">
                <a:latin typeface="Arial" pitchFamily="34" charset="0"/>
                <a:cs typeface="Arial" pitchFamily="34" charset="0"/>
              </a:rPr>
              <a:t>Creating a more connected </a:t>
            </a:r>
            <a:r>
              <a:rPr lang="en-GB" sz="2400" dirty="0"/>
              <a:t>community</a:t>
            </a:r>
          </a:p>
        </p:txBody>
      </p:sp>
    </p:spTree>
    <p:extLst>
      <p:ext uri="{BB962C8B-B14F-4D97-AF65-F5344CB8AC3E}">
        <p14:creationId xmlns:p14="http://schemas.microsoft.com/office/powerpoint/2010/main" val="775883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GB" dirty="0"/>
              <a:t>What types of events do you think would appeal to older people?</a:t>
            </a:r>
          </a:p>
          <a:p>
            <a:endParaRPr lang="en-US" dirty="0"/>
          </a:p>
        </p:txBody>
      </p:sp>
    </p:spTree>
    <p:extLst>
      <p:ext uri="{BB962C8B-B14F-4D97-AF65-F5344CB8AC3E}">
        <p14:creationId xmlns:p14="http://schemas.microsoft.com/office/powerpoint/2010/main" val="498374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Party planner</a:t>
            </a:r>
          </a:p>
        </p:txBody>
      </p:sp>
      <p:sp>
        <p:nvSpPr>
          <p:cNvPr id="3" name="Text Placeholder 2"/>
          <p:cNvSpPr>
            <a:spLocks noGrp="1"/>
          </p:cNvSpPr>
          <p:nvPr>
            <p:ph type="body" idx="13"/>
          </p:nvPr>
        </p:nvSpPr>
        <p:spPr/>
        <p:txBody>
          <a:bodyPr/>
          <a:lstStyle/>
          <a:p>
            <a:r>
              <a:rPr lang="en-GB" dirty="0"/>
              <a:t>Planning a party for a 70 year old…</a:t>
            </a:r>
          </a:p>
          <a:p>
            <a:pPr marL="457200" indent="-457200">
              <a:buFont typeface="Arial" pitchFamily="34" charset="0"/>
              <a:buChar char="•"/>
            </a:pPr>
            <a:r>
              <a:rPr lang="en-GB" dirty="0"/>
              <a:t>Who would you invite?</a:t>
            </a:r>
          </a:p>
          <a:p>
            <a:pPr marL="457200" indent="-457200">
              <a:buFont typeface="Arial" pitchFamily="34" charset="0"/>
              <a:buChar char="•"/>
            </a:pPr>
            <a:r>
              <a:rPr lang="en-GB" dirty="0"/>
              <a:t>What activities would you involve?</a:t>
            </a:r>
          </a:p>
          <a:p>
            <a:pPr marL="457200" indent="-457200">
              <a:buFont typeface="Arial" pitchFamily="34" charset="0"/>
              <a:buChar char="•"/>
            </a:pPr>
            <a:r>
              <a:rPr lang="en-GB" dirty="0"/>
              <a:t>What music would you play?</a:t>
            </a:r>
          </a:p>
        </p:txBody>
      </p:sp>
    </p:spTree>
    <p:extLst>
      <p:ext uri="{BB962C8B-B14F-4D97-AF65-F5344CB8AC3E}">
        <p14:creationId xmlns:p14="http://schemas.microsoft.com/office/powerpoint/2010/main" val="1957070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764" y="620688"/>
            <a:ext cx="7136532" cy="720080"/>
          </a:xfrm>
        </p:spPr>
        <p:txBody>
          <a:bodyPr/>
          <a:lstStyle/>
          <a:p>
            <a:r>
              <a:rPr lang="en-GB" smtClean="0"/>
              <a:t>Designing </a:t>
            </a:r>
            <a:r>
              <a:rPr lang="en-GB" dirty="0"/>
              <a:t>an</a:t>
            </a:r>
            <a:r>
              <a:rPr lang="en-GB" sz="3200" dirty="0"/>
              <a:t> </a:t>
            </a:r>
            <a:r>
              <a:rPr lang="en-GB" dirty="0"/>
              <a:t>intergenerational event</a:t>
            </a:r>
          </a:p>
        </p:txBody>
      </p:sp>
      <p:sp>
        <p:nvSpPr>
          <p:cNvPr id="3" name="Text Placeholder 2"/>
          <p:cNvSpPr>
            <a:spLocks noGrp="1"/>
          </p:cNvSpPr>
          <p:nvPr>
            <p:ph type="body" idx="13"/>
          </p:nvPr>
        </p:nvSpPr>
        <p:spPr>
          <a:xfrm>
            <a:off x="107504" y="2060848"/>
            <a:ext cx="8856984" cy="4608512"/>
          </a:xfrm>
        </p:spPr>
        <p:txBody>
          <a:bodyPr/>
          <a:lstStyle/>
          <a:p>
            <a:r>
              <a:rPr lang="en-GB" dirty="0"/>
              <a:t>Things to consider:</a:t>
            </a:r>
          </a:p>
          <a:p>
            <a:pPr marL="457200" indent="-457200">
              <a:buFont typeface="Arial" pitchFamily="34" charset="0"/>
              <a:buChar char="•"/>
            </a:pPr>
            <a:r>
              <a:rPr lang="en-GB" dirty="0"/>
              <a:t>The format of your event</a:t>
            </a:r>
          </a:p>
          <a:p>
            <a:pPr marL="457200" indent="-457200">
              <a:buFont typeface="Arial" pitchFamily="34" charset="0"/>
              <a:buChar char="•"/>
            </a:pPr>
            <a:r>
              <a:rPr lang="en-GB" dirty="0"/>
              <a:t>The venue and accessibility</a:t>
            </a:r>
          </a:p>
          <a:p>
            <a:pPr marL="457200" indent="-457200">
              <a:buFont typeface="Arial" pitchFamily="34" charset="0"/>
              <a:buChar char="•"/>
            </a:pPr>
            <a:r>
              <a:rPr lang="en-GB" dirty="0"/>
              <a:t>The time of day</a:t>
            </a:r>
          </a:p>
          <a:p>
            <a:pPr marL="457200" indent="-457200">
              <a:buFont typeface="Arial" pitchFamily="34" charset="0"/>
              <a:buChar char="•"/>
            </a:pPr>
            <a:r>
              <a:rPr lang="en-GB" dirty="0"/>
              <a:t>Resources required</a:t>
            </a:r>
          </a:p>
          <a:p>
            <a:pPr marL="457200" indent="-457200">
              <a:buFont typeface="Arial" pitchFamily="34" charset="0"/>
              <a:buChar char="•"/>
            </a:pPr>
            <a:r>
              <a:rPr lang="en-GB" dirty="0"/>
              <a:t>Who would be involved</a:t>
            </a:r>
          </a:p>
          <a:p>
            <a:pPr marL="457200" indent="-457200">
              <a:buFont typeface="Arial" pitchFamily="34" charset="0"/>
              <a:buChar char="•"/>
            </a:pPr>
            <a:r>
              <a:rPr lang="en-GB" dirty="0"/>
              <a:t>… and why would it work?</a:t>
            </a:r>
          </a:p>
        </p:txBody>
      </p:sp>
    </p:spTree>
    <p:extLst>
      <p:ext uri="{BB962C8B-B14F-4D97-AF65-F5344CB8AC3E}">
        <p14:creationId xmlns:p14="http://schemas.microsoft.com/office/powerpoint/2010/main" val="952437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764" y="620688"/>
            <a:ext cx="7136532" cy="720080"/>
          </a:xfrm>
        </p:spPr>
        <p:txBody>
          <a:bodyPr/>
          <a:lstStyle/>
          <a:p>
            <a:r>
              <a:rPr lang="en-GB" dirty="0"/>
              <a:t>Designing an</a:t>
            </a:r>
            <a:r>
              <a:rPr lang="en-GB" sz="3200" dirty="0"/>
              <a:t> </a:t>
            </a:r>
            <a:r>
              <a:rPr lang="en-GB" dirty="0"/>
              <a:t>intergenerational event</a:t>
            </a:r>
          </a:p>
        </p:txBody>
      </p:sp>
      <p:sp>
        <p:nvSpPr>
          <p:cNvPr id="3" name="Text Placeholder 2"/>
          <p:cNvSpPr>
            <a:spLocks noGrp="1"/>
          </p:cNvSpPr>
          <p:nvPr>
            <p:ph type="body" idx="13"/>
          </p:nvPr>
        </p:nvSpPr>
        <p:spPr>
          <a:xfrm>
            <a:off x="107504" y="2060848"/>
            <a:ext cx="8856984" cy="4608512"/>
          </a:xfrm>
        </p:spPr>
        <p:txBody>
          <a:bodyPr/>
          <a:lstStyle/>
          <a:p>
            <a:r>
              <a:rPr lang="en-GB" dirty="0"/>
              <a:t>Feedback to the group:</a:t>
            </a:r>
          </a:p>
          <a:p>
            <a:pPr marL="457200" indent="-457200">
              <a:buFont typeface="Arial" pitchFamily="34" charset="0"/>
              <a:buChar char="•"/>
            </a:pPr>
            <a:r>
              <a:rPr lang="en-GB" dirty="0"/>
              <a:t>The format of your </a:t>
            </a:r>
            <a:r>
              <a:rPr lang="en-GB" dirty="0" smtClean="0"/>
              <a:t>event</a:t>
            </a:r>
            <a:endParaRPr lang="en-GB" dirty="0"/>
          </a:p>
          <a:p>
            <a:pPr marL="457200" indent="-457200">
              <a:buFont typeface="Arial" pitchFamily="34" charset="0"/>
              <a:buChar char="•"/>
            </a:pPr>
            <a:r>
              <a:rPr lang="en-GB" dirty="0"/>
              <a:t>The venue and </a:t>
            </a:r>
            <a:r>
              <a:rPr lang="en-GB" dirty="0" smtClean="0"/>
              <a:t>accessibility</a:t>
            </a:r>
            <a:endParaRPr lang="en-GB" dirty="0"/>
          </a:p>
          <a:p>
            <a:pPr marL="457200" indent="-457200">
              <a:buFont typeface="Arial" pitchFamily="34" charset="0"/>
              <a:buChar char="•"/>
            </a:pPr>
            <a:r>
              <a:rPr lang="en-GB" dirty="0"/>
              <a:t>The time of </a:t>
            </a:r>
            <a:r>
              <a:rPr lang="en-GB" dirty="0" smtClean="0"/>
              <a:t>day</a:t>
            </a:r>
            <a:endParaRPr lang="en-GB" dirty="0"/>
          </a:p>
          <a:p>
            <a:pPr marL="457200" indent="-457200">
              <a:buFont typeface="Arial" pitchFamily="34" charset="0"/>
              <a:buChar char="•"/>
            </a:pPr>
            <a:r>
              <a:rPr lang="en-GB" dirty="0"/>
              <a:t>Resources </a:t>
            </a:r>
            <a:r>
              <a:rPr lang="en-GB" dirty="0" smtClean="0"/>
              <a:t>required</a:t>
            </a:r>
            <a:endParaRPr lang="en-GB" dirty="0"/>
          </a:p>
          <a:p>
            <a:pPr marL="457200" indent="-457200">
              <a:buFont typeface="Arial" pitchFamily="34" charset="0"/>
              <a:buChar char="•"/>
            </a:pPr>
            <a:r>
              <a:rPr lang="en-GB" dirty="0"/>
              <a:t>Who would be </a:t>
            </a:r>
            <a:r>
              <a:rPr lang="en-GB" dirty="0" smtClean="0"/>
              <a:t>involved?</a:t>
            </a:r>
            <a:endParaRPr lang="en-GB" dirty="0"/>
          </a:p>
          <a:p>
            <a:pPr marL="457200" indent="-457200">
              <a:buFont typeface="Arial" pitchFamily="34" charset="0"/>
              <a:buChar char="•"/>
            </a:pPr>
            <a:r>
              <a:rPr lang="en-GB" dirty="0"/>
              <a:t>… and why would it worth </a:t>
            </a:r>
            <a:r>
              <a:rPr lang="en-GB" dirty="0" smtClean="0"/>
              <a:t>doing?</a:t>
            </a:r>
            <a:endParaRPr lang="en-GB" dirty="0"/>
          </a:p>
        </p:txBody>
      </p:sp>
    </p:spTree>
    <p:extLst>
      <p:ext uri="{BB962C8B-B14F-4D97-AF65-F5344CB8AC3E}">
        <p14:creationId xmlns:p14="http://schemas.microsoft.com/office/powerpoint/2010/main" val="177500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Code </a:t>
            </a:r>
            <a:r>
              <a:rPr lang="en-GB" dirty="0"/>
              <a:t>of </a:t>
            </a:r>
            <a:r>
              <a:rPr lang="en-GB" dirty="0" smtClean="0"/>
              <a:t>Conduct</a:t>
            </a:r>
            <a:endParaRPr lang="en-GB" dirty="0"/>
          </a:p>
        </p:txBody>
      </p:sp>
      <p:sp>
        <p:nvSpPr>
          <p:cNvPr id="3" name="Text Placeholder 2"/>
          <p:cNvSpPr>
            <a:spLocks noGrp="1"/>
          </p:cNvSpPr>
          <p:nvPr>
            <p:ph type="body" idx="13"/>
          </p:nvPr>
        </p:nvSpPr>
        <p:spPr/>
        <p:txBody>
          <a:bodyPr/>
          <a:lstStyle/>
          <a:p>
            <a:r>
              <a:rPr lang="en-GB" dirty="0"/>
              <a:t>How are we going to to work together?</a:t>
            </a:r>
          </a:p>
          <a:p>
            <a:pPr marL="457200" lvl="0" indent="-457200">
              <a:buFont typeface="Arial" charset="0"/>
              <a:buChar char="•"/>
            </a:pPr>
            <a:r>
              <a:rPr lang="en-GB" dirty="0"/>
              <a:t>Treat each other with respect</a:t>
            </a:r>
          </a:p>
          <a:p>
            <a:pPr marL="457200" lvl="0" indent="-457200">
              <a:buFont typeface="Arial" charset="0"/>
              <a:buChar char="•"/>
            </a:pPr>
            <a:r>
              <a:rPr lang="en-GB" dirty="0"/>
              <a:t>Listen to each other</a:t>
            </a:r>
          </a:p>
          <a:p>
            <a:pPr marL="457200" lvl="0" indent="-457200">
              <a:buFont typeface="Arial" charset="0"/>
              <a:buChar char="•"/>
            </a:pPr>
            <a:r>
              <a:rPr lang="en-GB" dirty="0"/>
              <a:t>No personal comments</a:t>
            </a:r>
          </a:p>
          <a:p>
            <a:pPr marL="457200" lvl="0" indent="-457200">
              <a:buFont typeface="Arial" charset="0"/>
              <a:buChar char="•"/>
            </a:pPr>
            <a:r>
              <a:rPr lang="en-GB" dirty="0"/>
              <a:t>Contribute to the lesson(s)</a:t>
            </a:r>
          </a:p>
          <a:p>
            <a:pPr marL="457200" indent="-457200">
              <a:buFont typeface="Arial" pitchFamily="34" charset="0"/>
              <a:buChar char="•"/>
            </a:pPr>
            <a:endParaRPr lang="en-GB" dirty="0"/>
          </a:p>
        </p:txBody>
      </p:sp>
    </p:spTree>
    <p:extLst>
      <p:ext uri="{BB962C8B-B14F-4D97-AF65-F5344CB8AC3E}">
        <p14:creationId xmlns:p14="http://schemas.microsoft.com/office/powerpoint/2010/main" val="1566039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bwMode="auto">
          <a:xfrm>
            <a:off x="2616200" y="1752600"/>
            <a:ext cx="4508500" cy="3175000"/>
          </a:xfrm>
          <a:prstGeom prst="cloudCallout">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CCFFCC"/>
              </a:solidFill>
              <a:effectLst/>
              <a:latin typeface="Arial" charset="0"/>
            </a:endParaRPr>
          </a:p>
        </p:txBody>
      </p:sp>
      <p:sp>
        <p:nvSpPr>
          <p:cNvPr id="5" name="TextBox 4"/>
          <p:cNvSpPr txBox="1"/>
          <p:nvPr/>
        </p:nvSpPr>
        <p:spPr>
          <a:xfrm>
            <a:off x="4955258" y="604403"/>
            <a:ext cx="2128284" cy="954107"/>
          </a:xfrm>
          <a:prstGeom prst="rect">
            <a:avLst/>
          </a:prstGeom>
          <a:noFill/>
        </p:spPr>
        <p:txBody>
          <a:bodyPr wrap="square" rtlCol="0">
            <a:spAutoFit/>
          </a:bodyPr>
          <a:lstStyle/>
          <a:p>
            <a:pPr algn="ctr"/>
            <a:r>
              <a:rPr lang="en-US" sz="2800" dirty="0"/>
              <a:t>What do I </a:t>
            </a:r>
            <a:r>
              <a:rPr lang="en-US" sz="2800"/>
              <a:t>now think</a:t>
            </a:r>
            <a:r>
              <a:rPr lang="en-US" sz="2800" dirty="0"/>
              <a:t>?</a:t>
            </a:r>
          </a:p>
        </p:txBody>
      </p:sp>
      <p:sp>
        <p:nvSpPr>
          <p:cNvPr id="6" name="TextBox 5"/>
          <p:cNvSpPr txBox="1"/>
          <p:nvPr/>
        </p:nvSpPr>
        <p:spPr>
          <a:xfrm>
            <a:off x="3194569" y="2318527"/>
            <a:ext cx="3543300" cy="1200329"/>
          </a:xfrm>
          <a:prstGeom prst="rect">
            <a:avLst/>
          </a:prstGeom>
          <a:noFill/>
        </p:spPr>
        <p:txBody>
          <a:bodyPr wrap="square" rtlCol="0">
            <a:spAutoFit/>
          </a:bodyPr>
          <a:lstStyle/>
          <a:p>
            <a:pPr algn="ctr"/>
            <a:r>
              <a:rPr lang="en-US" sz="2400" dirty="0"/>
              <a:t>Planning an event for older people aged 65+ (including those who have dementia)</a:t>
            </a:r>
          </a:p>
        </p:txBody>
      </p:sp>
      <p:sp>
        <p:nvSpPr>
          <p:cNvPr id="7" name="TextBox 6"/>
          <p:cNvSpPr txBox="1"/>
          <p:nvPr/>
        </p:nvSpPr>
        <p:spPr>
          <a:xfrm rot="16200000">
            <a:off x="4025901" y="5430966"/>
            <a:ext cx="1536700" cy="369332"/>
          </a:xfrm>
          <a:prstGeom prst="rect">
            <a:avLst/>
          </a:prstGeom>
          <a:noFill/>
        </p:spPr>
        <p:txBody>
          <a:bodyPr wrap="square" rtlCol="0">
            <a:spAutoFit/>
          </a:bodyPr>
          <a:lstStyle/>
          <a:p>
            <a:r>
              <a:rPr lang="en-US" dirty="0"/>
              <a:t>- - - - - -  </a:t>
            </a:r>
          </a:p>
        </p:txBody>
      </p:sp>
      <p:sp>
        <p:nvSpPr>
          <p:cNvPr id="8" name="TextBox 7"/>
          <p:cNvSpPr txBox="1"/>
          <p:nvPr/>
        </p:nvSpPr>
        <p:spPr>
          <a:xfrm rot="16200000">
            <a:off x="4013203" y="833566"/>
            <a:ext cx="1536700" cy="369332"/>
          </a:xfrm>
          <a:prstGeom prst="rect">
            <a:avLst/>
          </a:prstGeom>
          <a:noFill/>
        </p:spPr>
        <p:txBody>
          <a:bodyPr wrap="square" rtlCol="0">
            <a:spAutoFit/>
          </a:bodyPr>
          <a:lstStyle/>
          <a:p>
            <a:r>
              <a:rPr lang="en-US" dirty="0"/>
              <a:t>- - - - - -  </a:t>
            </a:r>
          </a:p>
        </p:txBody>
      </p:sp>
    </p:spTree>
    <p:extLst>
      <p:ext uri="{BB962C8B-B14F-4D97-AF65-F5344CB8AC3E}">
        <p14:creationId xmlns:p14="http://schemas.microsoft.com/office/powerpoint/2010/main" val="1648938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27820"/>
            <a:ext cx="9144000" cy="492443"/>
          </a:xfrm>
          <a:prstGeom prst="rect">
            <a:avLst/>
          </a:prstGeom>
          <a:noFill/>
        </p:spPr>
        <p:txBody>
          <a:bodyPr wrap="square" rtlCol="0">
            <a:spAutoFit/>
          </a:bodyPr>
          <a:lstStyle/>
          <a:p>
            <a:pPr algn="ctr"/>
            <a:r>
              <a:rPr lang="en-GB" sz="2600" b="1" dirty="0">
                <a:solidFill>
                  <a:srgbClr val="01395E"/>
                </a:solidFill>
                <a:latin typeface="Arial" pitchFamily="34" charset="0"/>
                <a:cs typeface="Arial" pitchFamily="34" charset="0"/>
              </a:rPr>
              <a:t>DESIGNING AN INTERGENERATIONAL EVENT</a:t>
            </a:r>
          </a:p>
        </p:txBody>
      </p:sp>
    </p:spTree>
    <p:extLst>
      <p:ext uri="{BB962C8B-B14F-4D97-AF65-F5344CB8AC3E}">
        <p14:creationId xmlns:p14="http://schemas.microsoft.com/office/powerpoint/2010/main" val="3949169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Learning outcomes</a:t>
            </a:r>
          </a:p>
        </p:txBody>
      </p:sp>
      <p:sp>
        <p:nvSpPr>
          <p:cNvPr id="3" name="Text Placeholder 2"/>
          <p:cNvSpPr>
            <a:spLocks noGrp="1"/>
          </p:cNvSpPr>
          <p:nvPr>
            <p:ph type="body" idx="13"/>
          </p:nvPr>
        </p:nvSpPr>
        <p:spPr>
          <a:xfrm>
            <a:off x="99764" y="2276872"/>
            <a:ext cx="8856984" cy="5112568"/>
          </a:xfrm>
        </p:spPr>
        <p:txBody>
          <a:bodyPr/>
          <a:lstStyle/>
          <a:p>
            <a:pPr marL="457200" lvl="0" indent="-457200">
              <a:buFont typeface="Arial" charset="0"/>
              <a:buChar char="•"/>
            </a:pPr>
            <a:r>
              <a:rPr lang="en-GB" sz="2800" dirty="0"/>
              <a:t>Be able to describe dementia, using appropriate </a:t>
            </a:r>
            <a:r>
              <a:rPr lang="en-GB" sz="2800" dirty="0" smtClean="0"/>
              <a:t>language</a:t>
            </a:r>
          </a:p>
          <a:p>
            <a:pPr marL="457200" lvl="0" indent="-457200">
              <a:buFont typeface="Arial" charset="0"/>
              <a:buChar char="•"/>
            </a:pPr>
            <a:r>
              <a:rPr lang="en-GB" sz="2800" dirty="0" smtClean="0"/>
              <a:t>Understand </a:t>
            </a:r>
            <a:r>
              <a:rPr lang="en-GB" sz="2800" dirty="0"/>
              <a:t>the considerations that need to be made when planning an event for older people, especially those living with </a:t>
            </a:r>
            <a:r>
              <a:rPr lang="en-GB" sz="2800" dirty="0" smtClean="0"/>
              <a:t>dementia</a:t>
            </a:r>
          </a:p>
          <a:p>
            <a:pPr marL="457200" lvl="0" indent="-457200">
              <a:buFont typeface="Arial" charset="0"/>
              <a:buChar char="•"/>
            </a:pPr>
            <a:r>
              <a:rPr lang="en-GB" sz="2800" dirty="0" smtClean="0"/>
              <a:t>Have </a:t>
            </a:r>
            <a:r>
              <a:rPr lang="en-GB" sz="2800" dirty="0"/>
              <a:t>designed and planed an event for people living with dementia and will be able to identify the elements of their event that make it </a:t>
            </a:r>
            <a:r>
              <a:rPr lang="en-GB" sz="2800" dirty="0" smtClean="0"/>
              <a:t>dementia-friendly.</a:t>
            </a:r>
            <a:endParaRPr lang="en-GB" sz="2800" dirty="0"/>
          </a:p>
          <a:p>
            <a:pPr marL="457200" lvl="0" indent="-457200">
              <a:buFont typeface="Arial" charset="0"/>
              <a:buChar char="•"/>
            </a:pPr>
            <a:endParaRPr lang="en-GB" sz="2800" dirty="0"/>
          </a:p>
          <a:p>
            <a:pPr marL="457200" lvl="0" indent="-457200">
              <a:buFont typeface="Arial" charset="0"/>
              <a:buChar char="•"/>
            </a:pPr>
            <a:endParaRPr lang="en-GB" sz="2800" dirty="0"/>
          </a:p>
          <a:p>
            <a:pPr marL="457200" indent="-457200">
              <a:buFont typeface="Arial" pitchFamily="34" charset="0"/>
              <a:buChar char="•"/>
            </a:pPr>
            <a:endParaRPr lang="en-GB" dirty="0"/>
          </a:p>
        </p:txBody>
      </p:sp>
      <p:sp>
        <p:nvSpPr>
          <p:cNvPr id="4" name="TextBox 3"/>
          <p:cNvSpPr txBox="1"/>
          <p:nvPr/>
        </p:nvSpPr>
        <p:spPr>
          <a:xfrm>
            <a:off x="99764" y="1547210"/>
            <a:ext cx="6776492" cy="523220"/>
          </a:xfrm>
          <a:prstGeom prst="rect">
            <a:avLst/>
          </a:prstGeom>
          <a:noFill/>
        </p:spPr>
        <p:txBody>
          <a:bodyPr wrap="square" rtlCol="0">
            <a:spAutoFit/>
          </a:bodyPr>
          <a:lstStyle/>
          <a:p>
            <a:pPr>
              <a:spcBef>
                <a:spcPct val="20000"/>
              </a:spcBef>
            </a:pPr>
            <a:r>
              <a:rPr lang="en-GB" sz="2800" dirty="0">
                <a:solidFill>
                  <a:srgbClr val="01395E"/>
                </a:solidFill>
                <a:latin typeface="Arial" pitchFamily="34" charset="0"/>
                <a:cs typeface="Arial" pitchFamily="34" charset="0"/>
              </a:rPr>
              <a:t>By the end of this lesson, students will…</a:t>
            </a:r>
          </a:p>
        </p:txBody>
      </p:sp>
    </p:spTree>
    <p:extLst>
      <p:ext uri="{BB962C8B-B14F-4D97-AF65-F5344CB8AC3E}">
        <p14:creationId xmlns:p14="http://schemas.microsoft.com/office/powerpoint/2010/main" val="178001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What </a:t>
            </a:r>
            <a:r>
              <a:rPr lang="en-GB" dirty="0"/>
              <a:t>is </a:t>
            </a:r>
            <a:r>
              <a:rPr lang="en-GB" dirty="0" smtClean="0"/>
              <a:t>dementia?</a:t>
            </a:r>
            <a:endParaRPr lang="en-GB" dirty="0"/>
          </a:p>
        </p:txBody>
      </p:sp>
      <p:sp>
        <p:nvSpPr>
          <p:cNvPr id="3" name="Text Placeholder 2"/>
          <p:cNvSpPr>
            <a:spLocks noGrp="1"/>
          </p:cNvSpPr>
          <p:nvPr>
            <p:ph type="body" idx="13"/>
          </p:nvPr>
        </p:nvSpPr>
        <p:spPr>
          <a:xfrm>
            <a:off x="107504" y="1556792"/>
            <a:ext cx="8856984" cy="1152128"/>
          </a:xfrm>
        </p:spPr>
        <p:txBody>
          <a:bodyPr/>
          <a:lstStyle/>
          <a:p>
            <a:r>
              <a:rPr lang="en-GB" sz="2800" dirty="0"/>
              <a:t>In groups, can you describe dementia in a single sentence?</a:t>
            </a:r>
          </a:p>
        </p:txBody>
      </p:sp>
      <p:sp>
        <p:nvSpPr>
          <p:cNvPr id="4" name="Text Placeholder 2"/>
          <p:cNvSpPr txBox="1">
            <a:spLocks/>
          </p:cNvSpPr>
          <p:nvPr/>
        </p:nvSpPr>
        <p:spPr>
          <a:xfrm>
            <a:off x="80960" y="2564904"/>
            <a:ext cx="8856984" cy="1152128"/>
          </a:xfrm>
          <a:prstGeom prst="rect">
            <a:avLst/>
          </a:prstGeom>
        </p:spPr>
        <p:txBody>
          <a:bodyPr anchor="t"/>
          <a:lstStyle>
            <a:lvl1pPr marL="0" indent="0" algn="l" defTabSz="914400" rtl="0" eaLnBrk="1" latinLnBrk="0" hangingPunct="1">
              <a:spcBef>
                <a:spcPct val="20000"/>
              </a:spcBef>
              <a:buFont typeface="Arial" pitchFamily="34" charset="0"/>
              <a:buNone/>
              <a:defRPr sz="3200" b="0" kern="1200" baseline="0">
                <a:solidFill>
                  <a:srgbClr val="01395E"/>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sz="2800" b="1" dirty="0"/>
              <a:t>Would your sentence make </a:t>
            </a:r>
            <a:r>
              <a:rPr lang="en-GB" sz="2800" b="1" dirty="0" smtClean="0"/>
              <a:t>sense to </a:t>
            </a:r>
            <a:r>
              <a:rPr lang="en-GB" sz="2800" b="1" dirty="0"/>
              <a:t>a 7 year old</a:t>
            </a:r>
            <a:r>
              <a:rPr lang="en-GB" sz="2800" b="1" dirty="0" smtClean="0"/>
              <a:t>?</a:t>
            </a:r>
          </a:p>
          <a:p>
            <a:r>
              <a:rPr lang="en-US" sz="2800" dirty="0" smtClean="0"/>
              <a:t>This film will give you an idea of how 7 year olds think.</a:t>
            </a:r>
            <a:endParaRPr lang="en-GB" sz="2800" dirty="0"/>
          </a:p>
        </p:txBody>
      </p:sp>
      <p:sp>
        <p:nvSpPr>
          <p:cNvPr id="5" name="Rectangle 4"/>
          <p:cNvSpPr/>
          <p:nvPr/>
        </p:nvSpPr>
        <p:spPr>
          <a:xfrm>
            <a:off x="251520" y="6444044"/>
            <a:ext cx="5400600" cy="369332"/>
          </a:xfrm>
          <a:prstGeom prst="rect">
            <a:avLst/>
          </a:prstGeom>
        </p:spPr>
        <p:txBody>
          <a:bodyPr wrap="square">
            <a:spAutoFit/>
          </a:bodyPr>
          <a:lstStyle/>
          <a:p>
            <a:r>
              <a:rPr lang="en-GB" dirty="0">
                <a:latin typeface="Arial" pitchFamily="34" charset="0"/>
                <a:cs typeface="Arial" pitchFamily="34" charset="0"/>
                <a:hlinkClick r:id="rId2"/>
              </a:rPr>
              <a:t>https://</a:t>
            </a:r>
            <a:r>
              <a:rPr lang="en-GB" dirty="0" smtClean="0">
                <a:latin typeface="Arial" pitchFamily="34" charset="0"/>
                <a:cs typeface="Arial" pitchFamily="34" charset="0"/>
                <a:hlinkClick r:id="rId2"/>
              </a:rPr>
              <a:t>youtu.be/609ZoEGcbjo</a:t>
            </a:r>
            <a:r>
              <a:rPr lang="en-GB" dirty="0" smtClean="0">
                <a:latin typeface="Arial" pitchFamily="34" charset="0"/>
                <a:cs typeface="Arial" pitchFamily="34" charset="0"/>
              </a:rPr>
              <a:t> </a:t>
            </a:r>
            <a:endParaRPr lang="en-GB" dirty="0">
              <a:latin typeface="Arial" pitchFamily="34" charset="0"/>
              <a:cs typeface="Arial"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55" t="25000" r="40018" b="29651"/>
          <a:stretch/>
        </p:blipFill>
        <p:spPr bwMode="auto">
          <a:xfrm>
            <a:off x="1763688" y="3717032"/>
            <a:ext cx="5040560" cy="244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59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Dementia is </a:t>
            </a:r>
            <a:r>
              <a:rPr lang="mr-IN" dirty="0"/>
              <a:t>…</a:t>
            </a:r>
            <a:endParaRPr lang="en-GB" dirty="0"/>
          </a:p>
        </p:txBody>
      </p:sp>
      <p:sp>
        <p:nvSpPr>
          <p:cNvPr id="6" name="TextBox 5"/>
          <p:cNvSpPr txBox="1"/>
          <p:nvPr/>
        </p:nvSpPr>
        <p:spPr>
          <a:xfrm>
            <a:off x="99764" y="1470263"/>
            <a:ext cx="8720708" cy="2246769"/>
          </a:xfrm>
          <a:prstGeom prst="rect">
            <a:avLst/>
          </a:prstGeom>
          <a:noFill/>
        </p:spPr>
        <p:txBody>
          <a:bodyPr wrap="square" rtlCol="0">
            <a:spAutoFit/>
          </a:bodyPr>
          <a:lstStyle/>
          <a:p>
            <a:r>
              <a:rPr lang="en-GB" sz="2800" dirty="0">
                <a:solidFill>
                  <a:srgbClr val="01395E"/>
                </a:solidFill>
                <a:latin typeface="Arial" pitchFamily="34" charset="0"/>
                <a:cs typeface="Arial" pitchFamily="34" charset="0"/>
              </a:rPr>
              <a:t>… an umbrella term for a group of brain diseases which gradually effect the brain so that a person’s ability to function in their daily life is increasingly impaired.</a:t>
            </a:r>
          </a:p>
          <a:p>
            <a:endParaRPr lang="en-GB" sz="2800" dirty="0">
              <a:solidFill>
                <a:srgbClr val="01395E"/>
              </a:solidFill>
              <a:latin typeface="Arial" pitchFamily="34" charset="0"/>
              <a:cs typeface="Arial" pitchFamily="34" charset="0"/>
            </a:endParaRPr>
          </a:p>
        </p:txBody>
      </p:sp>
      <p:pic>
        <p:nvPicPr>
          <p:cNvPr id="5" name="Picture 2">
            <a:extLst>
              <a:ext uri="{FF2B5EF4-FFF2-40B4-BE49-F238E27FC236}">
                <a16:creationId xmlns:a16="http://schemas.microsoft.com/office/drawing/2014/main" xmlns="" id="{87593481-F3EB-E142-BB55-44A35CFC8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068960"/>
            <a:ext cx="348752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xmlns="" id="{5D7B1864-93E8-CC48-A0D9-E3E6A8A1C2CC}"/>
              </a:ext>
            </a:extLst>
          </p:cNvPr>
          <p:cNvSpPr/>
          <p:nvPr/>
        </p:nvSpPr>
        <p:spPr>
          <a:xfrm>
            <a:off x="7156144" y="5077250"/>
            <a:ext cx="851643" cy="461665"/>
          </a:xfrm>
          <a:prstGeom prst="rect">
            <a:avLst/>
          </a:prstGeom>
        </p:spPr>
        <p:txBody>
          <a:bodyPr wrap="none">
            <a:spAutoFit/>
          </a:bodyPr>
          <a:lstStyle/>
          <a:p>
            <a:pPr algn="ctr"/>
            <a:r>
              <a:rPr lang="en-GB" sz="1200" dirty="0"/>
              <a:t>Lewy body</a:t>
            </a:r>
          </a:p>
          <a:p>
            <a:pPr algn="ctr"/>
            <a:r>
              <a:rPr lang="en-GB" sz="1200" dirty="0"/>
              <a:t>dementia</a:t>
            </a:r>
          </a:p>
        </p:txBody>
      </p:sp>
      <p:sp>
        <p:nvSpPr>
          <p:cNvPr id="8" name="Rectangle 7">
            <a:extLst>
              <a:ext uri="{FF2B5EF4-FFF2-40B4-BE49-F238E27FC236}">
                <a16:creationId xmlns:a16="http://schemas.microsoft.com/office/drawing/2014/main" xmlns="" id="{757906FF-CCE4-7942-B5BA-70B17A174043}"/>
              </a:ext>
            </a:extLst>
          </p:cNvPr>
          <p:cNvSpPr/>
          <p:nvPr/>
        </p:nvSpPr>
        <p:spPr>
          <a:xfrm>
            <a:off x="5303799" y="5677283"/>
            <a:ext cx="1466747" cy="461665"/>
          </a:xfrm>
          <a:prstGeom prst="rect">
            <a:avLst/>
          </a:prstGeom>
        </p:spPr>
        <p:txBody>
          <a:bodyPr wrap="square">
            <a:spAutoFit/>
          </a:bodyPr>
          <a:lstStyle/>
          <a:p>
            <a:pPr algn="ctr"/>
            <a:r>
              <a:rPr lang="en-GB" sz="1200" dirty="0"/>
              <a:t>Parkinson’s disease dementia</a:t>
            </a:r>
          </a:p>
        </p:txBody>
      </p:sp>
      <p:sp>
        <p:nvSpPr>
          <p:cNvPr id="9" name="Rectangle 8">
            <a:extLst>
              <a:ext uri="{FF2B5EF4-FFF2-40B4-BE49-F238E27FC236}">
                <a16:creationId xmlns:a16="http://schemas.microsoft.com/office/drawing/2014/main" xmlns="" id="{06FF4FBA-F238-9144-A9BD-3E7AEB307CE5}"/>
              </a:ext>
            </a:extLst>
          </p:cNvPr>
          <p:cNvSpPr/>
          <p:nvPr/>
        </p:nvSpPr>
        <p:spPr>
          <a:xfrm>
            <a:off x="7925962" y="5443045"/>
            <a:ext cx="781633" cy="461665"/>
          </a:xfrm>
          <a:prstGeom prst="rect">
            <a:avLst/>
          </a:prstGeom>
        </p:spPr>
        <p:txBody>
          <a:bodyPr wrap="square">
            <a:spAutoFit/>
          </a:bodyPr>
          <a:lstStyle/>
          <a:p>
            <a:pPr algn="ctr"/>
            <a:r>
              <a:rPr lang="en-GB" sz="1200" dirty="0"/>
              <a:t>vascular dementia</a:t>
            </a:r>
          </a:p>
        </p:txBody>
      </p:sp>
      <p:sp>
        <p:nvSpPr>
          <p:cNvPr id="10" name="Rectangle 9">
            <a:extLst>
              <a:ext uri="{FF2B5EF4-FFF2-40B4-BE49-F238E27FC236}">
                <a16:creationId xmlns:a16="http://schemas.microsoft.com/office/drawing/2014/main" xmlns="" id="{F6A19974-8656-EC49-803E-160F1A87B33A}"/>
              </a:ext>
            </a:extLst>
          </p:cNvPr>
          <p:cNvSpPr/>
          <p:nvPr/>
        </p:nvSpPr>
        <p:spPr>
          <a:xfrm>
            <a:off x="7581966" y="6043415"/>
            <a:ext cx="1125629" cy="461665"/>
          </a:xfrm>
          <a:prstGeom prst="rect">
            <a:avLst/>
          </a:prstGeom>
        </p:spPr>
        <p:txBody>
          <a:bodyPr wrap="none">
            <a:spAutoFit/>
          </a:bodyPr>
          <a:lstStyle/>
          <a:p>
            <a:pPr algn="ctr"/>
            <a:r>
              <a:rPr lang="en-GB" sz="1200" dirty="0"/>
              <a:t>alcohol-related</a:t>
            </a:r>
          </a:p>
          <a:p>
            <a:pPr algn="ctr"/>
            <a:r>
              <a:rPr lang="en-GB" sz="1200" dirty="0"/>
              <a:t>dementia</a:t>
            </a:r>
          </a:p>
        </p:txBody>
      </p:sp>
      <p:sp>
        <p:nvSpPr>
          <p:cNvPr id="11" name="Rectangle 10">
            <a:extLst>
              <a:ext uri="{FF2B5EF4-FFF2-40B4-BE49-F238E27FC236}">
                <a16:creationId xmlns:a16="http://schemas.microsoft.com/office/drawing/2014/main" xmlns="" id="{F218E09D-279A-874E-8B18-AD5FAF548F08}"/>
              </a:ext>
            </a:extLst>
          </p:cNvPr>
          <p:cNvSpPr/>
          <p:nvPr/>
        </p:nvSpPr>
        <p:spPr>
          <a:xfrm>
            <a:off x="5530743" y="5077250"/>
            <a:ext cx="1179554" cy="461665"/>
          </a:xfrm>
          <a:prstGeom prst="rect">
            <a:avLst/>
          </a:prstGeom>
        </p:spPr>
        <p:txBody>
          <a:bodyPr wrap="none">
            <a:spAutoFit/>
          </a:bodyPr>
          <a:lstStyle/>
          <a:p>
            <a:pPr algn="ctr"/>
            <a:r>
              <a:rPr lang="en-GB" sz="1200" dirty="0"/>
              <a:t>frontotemporal </a:t>
            </a:r>
          </a:p>
          <a:p>
            <a:pPr algn="ctr"/>
            <a:r>
              <a:rPr lang="en-GB" sz="1200" dirty="0"/>
              <a:t>dementia</a:t>
            </a:r>
          </a:p>
        </p:txBody>
      </p:sp>
      <p:pic>
        <p:nvPicPr>
          <p:cNvPr id="12" name="Content Placeholder 4" descr="sticky-notes1.jpg">
            <a:extLst>
              <a:ext uri="{FF2B5EF4-FFF2-40B4-BE49-F238E27FC236}">
                <a16:creationId xmlns:a16="http://schemas.microsoft.com/office/drawing/2014/main" xmlns="" id="{59EFE32C-3152-BD41-A662-FCEE677652BF}"/>
              </a:ext>
            </a:extLst>
          </p:cNvPr>
          <p:cNvPicPr>
            <a:picLocks noChangeAspect="1"/>
          </p:cNvPicPr>
          <p:nvPr/>
        </p:nvPicPr>
        <p:blipFill>
          <a:blip r:embed="rId3"/>
          <a:stretch>
            <a:fillRect/>
          </a:stretch>
        </p:blipFill>
        <p:spPr>
          <a:xfrm>
            <a:off x="410148" y="3455188"/>
            <a:ext cx="3901520" cy="2926140"/>
          </a:xfrm>
          <a:prstGeom prst="rect">
            <a:avLst/>
          </a:prstGeom>
        </p:spPr>
      </p:pic>
    </p:spTree>
    <p:extLst>
      <p:ext uri="{BB962C8B-B14F-4D97-AF65-F5344CB8AC3E}">
        <p14:creationId xmlns:p14="http://schemas.microsoft.com/office/powerpoint/2010/main" val="125156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7504" y="655822"/>
            <a:ext cx="7200800" cy="720080"/>
          </a:xfrm>
        </p:spPr>
        <p:txBody>
          <a:bodyPr/>
          <a:lstStyle/>
          <a:p>
            <a:r>
              <a:rPr lang="en-GB"/>
              <a:t>Dementia 5 key messages</a:t>
            </a:r>
            <a:endParaRPr lang="en-GB" dirty="0"/>
          </a:p>
        </p:txBody>
      </p:sp>
      <p:sp>
        <p:nvSpPr>
          <p:cNvPr id="3" name="Text Placeholder 2"/>
          <p:cNvSpPr>
            <a:spLocks noGrp="1"/>
          </p:cNvSpPr>
          <p:nvPr>
            <p:ph type="body" idx="13"/>
          </p:nvPr>
        </p:nvSpPr>
        <p:spPr>
          <a:xfrm>
            <a:off x="124272" y="1610363"/>
            <a:ext cx="8856984" cy="2664296"/>
          </a:xfrm>
        </p:spPr>
        <p:txBody>
          <a:bodyPr/>
          <a:lstStyle/>
          <a:p>
            <a:pPr marL="514350" indent="-514350">
              <a:buAutoNum type="arabicPeriod"/>
            </a:pPr>
            <a:r>
              <a:rPr lang="en-GB" sz="2800" dirty="0"/>
              <a:t>Dementia is </a:t>
            </a:r>
            <a:r>
              <a:rPr lang="en-GB" sz="2800" b="1" dirty="0"/>
              <a:t>not</a:t>
            </a:r>
            <a:r>
              <a:rPr lang="en-GB" sz="2800" dirty="0"/>
              <a:t> a natural part of ageing</a:t>
            </a:r>
          </a:p>
          <a:p>
            <a:pPr marL="514350" indent="-514350">
              <a:buAutoNum type="arabicPeriod"/>
            </a:pPr>
            <a:r>
              <a:rPr lang="en-GB" sz="2800" dirty="0"/>
              <a:t>Dementia is caused by brain diseases</a:t>
            </a:r>
          </a:p>
          <a:p>
            <a:pPr marL="514350" indent="-514350">
              <a:buAutoNum type="arabicPeriod"/>
            </a:pPr>
            <a:r>
              <a:rPr lang="en-GB" sz="2800" dirty="0"/>
              <a:t>Dementia is not just about losing your memory</a:t>
            </a:r>
          </a:p>
          <a:p>
            <a:pPr marL="514350" indent="-514350">
              <a:buAutoNum type="arabicPeriod"/>
            </a:pPr>
            <a:r>
              <a:rPr lang="en-GB" sz="2800" dirty="0"/>
              <a:t>It’s possible to live well with dementia</a:t>
            </a:r>
          </a:p>
          <a:p>
            <a:pPr marL="514350" indent="-514350">
              <a:buAutoNum type="arabicPeriod"/>
            </a:pPr>
            <a:r>
              <a:rPr lang="en-GB" sz="2800" dirty="0"/>
              <a:t>There’s more to a person than dementia</a:t>
            </a:r>
          </a:p>
          <a:p>
            <a:endParaRPr lang="en-GB" sz="2800" dirty="0"/>
          </a:p>
        </p:txBody>
      </p:sp>
      <p:sp>
        <p:nvSpPr>
          <p:cNvPr id="4" name="TextBox 3"/>
          <p:cNvSpPr txBox="1"/>
          <p:nvPr/>
        </p:nvSpPr>
        <p:spPr>
          <a:xfrm>
            <a:off x="4449906" y="4221088"/>
            <a:ext cx="4680520" cy="646331"/>
          </a:xfrm>
          <a:prstGeom prst="rect">
            <a:avLst/>
          </a:prstGeom>
          <a:noFill/>
        </p:spPr>
        <p:txBody>
          <a:bodyPr wrap="square" rtlCol="0">
            <a:spAutoFit/>
          </a:bodyPr>
          <a:lstStyle/>
          <a:p>
            <a:r>
              <a:rPr lang="en-US" dirty="0"/>
              <a:t>For further information see: </a:t>
            </a:r>
            <a:r>
              <a:rPr lang="en-GB" dirty="0">
                <a:hlinkClick r:id="rId3"/>
              </a:rPr>
              <a:t>Dementia Friends</a:t>
            </a:r>
            <a:r>
              <a:rPr lang="en-GB" dirty="0"/>
              <a:t> </a:t>
            </a:r>
          </a:p>
          <a:p>
            <a:endParaRPr lang="en-US" dirty="0"/>
          </a:p>
        </p:txBody>
      </p:sp>
      <p:sp>
        <p:nvSpPr>
          <p:cNvPr id="6" name="TextBox 5"/>
          <p:cNvSpPr txBox="1"/>
          <p:nvPr/>
        </p:nvSpPr>
        <p:spPr>
          <a:xfrm>
            <a:off x="137810" y="4570731"/>
            <a:ext cx="8624192" cy="1852815"/>
          </a:xfrm>
          <a:prstGeom prst="rect">
            <a:avLst/>
          </a:prstGeom>
          <a:noFill/>
        </p:spPr>
        <p:txBody>
          <a:bodyPr wrap="square" rtlCol="0">
            <a:spAutoFit/>
          </a:bodyPr>
          <a:lstStyle/>
          <a:p>
            <a:pPr>
              <a:spcBef>
                <a:spcPct val="20000"/>
              </a:spcBef>
            </a:pPr>
            <a:r>
              <a:rPr lang="en-US" sz="2800" b="1" dirty="0">
                <a:solidFill>
                  <a:srgbClr val="01395E"/>
                </a:solidFill>
                <a:latin typeface="Arial" pitchFamily="34" charset="0"/>
                <a:cs typeface="Arial" pitchFamily="34" charset="0"/>
              </a:rPr>
              <a:t>Important: </a:t>
            </a:r>
          </a:p>
          <a:p>
            <a:pPr>
              <a:spcBef>
                <a:spcPct val="20000"/>
              </a:spcBef>
            </a:pPr>
            <a:r>
              <a:rPr lang="en-US" sz="2400" dirty="0">
                <a:solidFill>
                  <a:srgbClr val="01395E"/>
                </a:solidFill>
                <a:latin typeface="Arial" pitchFamily="34" charset="0"/>
                <a:cs typeface="Arial" pitchFamily="34" charset="0"/>
              </a:rPr>
              <a:t>Dementia </a:t>
            </a:r>
            <a:r>
              <a:rPr lang="en-US" sz="2400" b="1" dirty="0">
                <a:solidFill>
                  <a:srgbClr val="01395E"/>
                </a:solidFill>
                <a:latin typeface="Arial" pitchFamily="34" charset="0"/>
                <a:cs typeface="Arial" pitchFamily="34" charset="0"/>
              </a:rPr>
              <a:t>does not </a:t>
            </a:r>
            <a:r>
              <a:rPr lang="en-US" sz="2400" dirty="0">
                <a:solidFill>
                  <a:srgbClr val="01395E"/>
                </a:solidFill>
                <a:latin typeface="Arial" pitchFamily="34" charset="0"/>
                <a:cs typeface="Arial" pitchFamily="34" charset="0"/>
              </a:rPr>
              <a:t>affect all old people.</a:t>
            </a:r>
          </a:p>
          <a:p>
            <a:pPr>
              <a:spcBef>
                <a:spcPct val="20000"/>
              </a:spcBef>
            </a:pPr>
            <a:r>
              <a:rPr lang="en-US" sz="2400" dirty="0">
                <a:solidFill>
                  <a:srgbClr val="01395E"/>
                </a:solidFill>
                <a:latin typeface="Arial" pitchFamily="34" charset="0"/>
                <a:cs typeface="Arial" pitchFamily="34" charset="0"/>
              </a:rPr>
              <a:t>Only about 7% of people over the age of 65, have dementia.</a:t>
            </a:r>
          </a:p>
          <a:p>
            <a:pPr>
              <a:spcBef>
                <a:spcPct val="20000"/>
              </a:spcBef>
            </a:pPr>
            <a:r>
              <a:rPr lang="en-US" sz="2400" dirty="0">
                <a:solidFill>
                  <a:srgbClr val="01395E"/>
                </a:solidFill>
                <a:latin typeface="Arial" pitchFamily="34" charset="0"/>
                <a:cs typeface="Arial" pitchFamily="34" charset="0"/>
              </a:rPr>
              <a:t>Although this rises to nearly 17% (1:6) over the age of 80.</a:t>
            </a:r>
          </a:p>
        </p:txBody>
      </p:sp>
    </p:spTree>
    <p:extLst>
      <p:ext uri="{BB962C8B-B14F-4D97-AF65-F5344CB8AC3E}">
        <p14:creationId xmlns:p14="http://schemas.microsoft.com/office/powerpoint/2010/main" val="832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Learning outcomes</a:t>
            </a:r>
          </a:p>
        </p:txBody>
      </p:sp>
      <p:sp>
        <p:nvSpPr>
          <p:cNvPr id="3" name="Text Placeholder 2"/>
          <p:cNvSpPr>
            <a:spLocks noGrp="1"/>
          </p:cNvSpPr>
          <p:nvPr>
            <p:ph type="body" idx="13"/>
          </p:nvPr>
        </p:nvSpPr>
        <p:spPr>
          <a:xfrm>
            <a:off x="99764" y="2276872"/>
            <a:ext cx="8856984" cy="936104"/>
          </a:xfrm>
        </p:spPr>
        <p:txBody>
          <a:bodyPr/>
          <a:lstStyle/>
          <a:p>
            <a:pPr marL="457200" lvl="0" indent="-457200">
              <a:buFont typeface="Arial" charset="0"/>
              <a:buChar char="•"/>
            </a:pPr>
            <a:r>
              <a:rPr lang="en-GB" sz="2800" dirty="0"/>
              <a:t>Be able to describe dementia, using appropriate language;</a:t>
            </a:r>
          </a:p>
          <a:p>
            <a:pPr marL="457200" lvl="0" indent="-457200">
              <a:buFont typeface="Arial" charset="0"/>
              <a:buChar char="•"/>
            </a:pPr>
            <a:endParaRPr lang="en-GB" sz="2800" dirty="0"/>
          </a:p>
          <a:p>
            <a:pPr marL="457200" indent="-457200">
              <a:buFont typeface="Arial" pitchFamily="34" charset="0"/>
              <a:buChar char="•"/>
            </a:pPr>
            <a:endParaRPr lang="en-GB" dirty="0"/>
          </a:p>
        </p:txBody>
      </p:sp>
      <p:sp>
        <p:nvSpPr>
          <p:cNvPr id="4" name="TextBox 3"/>
          <p:cNvSpPr txBox="1"/>
          <p:nvPr/>
        </p:nvSpPr>
        <p:spPr>
          <a:xfrm>
            <a:off x="99764" y="1547210"/>
            <a:ext cx="6776492" cy="523220"/>
          </a:xfrm>
          <a:prstGeom prst="rect">
            <a:avLst/>
          </a:prstGeom>
          <a:noFill/>
        </p:spPr>
        <p:txBody>
          <a:bodyPr wrap="square" rtlCol="0">
            <a:spAutoFit/>
          </a:bodyPr>
          <a:lstStyle/>
          <a:p>
            <a:pPr>
              <a:spcBef>
                <a:spcPct val="20000"/>
              </a:spcBef>
            </a:pPr>
            <a:r>
              <a:rPr lang="en-GB" sz="2800" dirty="0">
                <a:solidFill>
                  <a:srgbClr val="01395E"/>
                </a:solidFill>
                <a:latin typeface="Arial" pitchFamily="34" charset="0"/>
                <a:cs typeface="Arial" pitchFamily="34" charset="0"/>
              </a:rPr>
              <a:t>By the end of this lesson, students will…</a:t>
            </a:r>
          </a:p>
        </p:txBody>
      </p:sp>
      <p:sp>
        <p:nvSpPr>
          <p:cNvPr id="5" name="TextBox 4"/>
          <p:cNvSpPr txBox="1"/>
          <p:nvPr/>
        </p:nvSpPr>
        <p:spPr>
          <a:xfrm>
            <a:off x="99764" y="3284984"/>
            <a:ext cx="8864724" cy="3471720"/>
          </a:xfrm>
          <a:prstGeom prst="rect">
            <a:avLst/>
          </a:prstGeom>
          <a:noFill/>
        </p:spPr>
        <p:txBody>
          <a:bodyPr wrap="square" rtlCol="0">
            <a:spAutoFit/>
          </a:bodyPr>
          <a:lstStyle/>
          <a:p>
            <a:pPr marL="457200" indent="-457200">
              <a:spcBef>
                <a:spcPct val="20000"/>
              </a:spcBef>
              <a:buFont typeface="Arial" charset="0"/>
              <a:buChar char="•"/>
            </a:pPr>
            <a:r>
              <a:rPr lang="en-GB" sz="2800" dirty="0">
                <a:solidFill>
                  <a:srgbClr val="01395E"/>
                </a:solidFill>
                <a:latin typeface="Arial" pitchFamily="34" charset="0"/>
                <a:cs typeface="Arial" pitchFamily="34" charset="0"/>
              </a:rPr>
              <a:t>Understand the considerations that need to be made when planning an event for older people, especially those living with dementia</a:t>
            </a:r>
          </a:p>
          <a:p>
            <a:pPr marL="457200" indent="-457200">
              <a:spcBef>
                <a:spcPct val="20000"/>
              </a:spcBef>
              <a:buFont typeface="Arial" charset="0"/>
              <a:buChar char="•"/>
            </a:pPr>
            <a:r>
              <a:rPr lang="en-GB" sz="2800" dirty="0">
                <a:solidFill>
                  <a:srgbClr val="01395E"/>
                </a:solidFill>
                <a:latin typeface="Arial" pitchFamily="34" charset="0"/>
                <a:cs typeface="Arial" pitchFamily="34" charset="0"/>
              </a:rPr>
              <a:t>Have designed and planed an event for people living with dementia and will be able to identify the elements of their event that make it dementia-friendly</a:t>
            </a:r>
          </a:p>
          <a:p>
            <a:endParaRPr lang="en-US" dirty="0"/>
          </a:p>
        </p:txBody>
      </p:sp>
    </p:spTree>
    <p:extLst>
      <p:ext uri="{BB962C8B-B14F-4D97-AF65-F5344CB8AC3E}">
        <p14:creationId xmlns:p14="http://schemas.microsoft.com/office/powerpoint/2010/main" val="4067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Intergenerational</a:t>
            </a:r>
          </a:p>
        </p:txBody>
      </p:sp>
      <p:sp>
        <p:nvSpPr>
          <p:cNvPr id="3" name="Text Placeholder 2"/>
          <p:cNvSpPr>
            <a:spLocks noGrp="1"/>
          </p:cNvSpPr>
          <p:nvPr>
            <p:ph type="body" idx="13"/>
          </p:nvPr>
        </p:nvSpPr>
        <p:spPr>
          <a:xfrm>
            <a:off x="107504" y="1556792"/>
            <a:ext cx="8856984" cy="3672408"/>
          </a:xfrm>
        </p:spPr>
        <p:txBody>
          <a:bodyPr/>
          <a:lstStyle/>
          <a:p>
            <a:r>
              <a:rPr lang="en-GB" sz="2800" dirty="0"/>
              <a:t>“</a:t>
            </a:r>
            <a:r>
              <a:rPr lang="en-GB" sz="2800" i="1" dirty="0"/>
              <a:t>Intergenerational practice aims to </a:t>
            </a:r>
            <a:r>
              <a:rPr lang="en-GB" sz="2800" b="1" i="1" dirty="0"/>
              <a:t>bring people together in purposeful, mutually beneficial activities</a:t>
            </a:r>
            <a:r>
              <a:rPr lang="en-GB" sz="2800" i="1" dirty="0"/>
              <a:t> </a:t>
            </a:r>
            <a:r>
              <a:rPr lang="mr-IN" sz="2800" i="1" dirty="0"/>
              <a:t>…</a:t>
            </a:r>
            <a:r>
              <a:rPr lang="en-GB" sz="2800" i="1" dirty="0"/>
              <a:t> </a:t>
            </a:r>
          </a:p>
          <a:p>
            <a:r>
              <a:rPr lang="mr-IN" sz="2800" i="1" dirty="0"/>
              <a:t>…</a:t>
            </a:r>
            <a:r>
              <a:rPr lang="en-GB" sz="2800" i="1" dirty="0"/>
              <a:t> which promote greater understanding and respect </a:t>
            </a:r>
            <a:r>
              <a:rPr lang="en-GB" sz="2800" b="1" i="1" dirty="0"/>
              <a:t>between generations </a:t>
            </a:r>
            <a:r>
              <a:rPr lang="en-GB" sz="2800" i="1" dirty="0"/>
              <a:t>and contributes to building </a:t>
            </a:r>
            <a:r>
              <a:rPr lang="en-GB" sz="2800" b="1" i="1" dirty="0"/>
              <a:t>more cohesive communities.</a:t>
            </a:r>
            <a:r>
              <a:rPr lang="en-GB" sz="2800" i="1" dirty="0"/>
              <a:t> </a:t>
            </a:r>
          </a:p>
          <a:p>
            <a:r>
              <a:rPr lang="en-GB" sz="2800" i="1" dirty="0"/>
              <a:t>Intergenerational practice is inclusive, building on the positive resources that the </a:t>
            </a:r>
            <a:r>
              <a:rPr lang="en-GB" sz="2800" b="1" i="1" dirty="0"/>
              <a:t>young and old</a:t>
            </a:r>
            <a:r>
              <a:rPr lang="en-GB" sz="2800" i="1" dirty="0"/>
              <a:t> have to offer each other and those around them.”</a:t>
            </a:r>
            <a:r>
              <a:rPr lang="en-GB" i="1" dirty="0"/>
              <a:t>	</a:t>
            </a:r>
            <a:endParaRPr lang="en-GB" dirty="0"/>
          </a:p>
          <a:p>
            <a:endParaRPr lang="en-GB" dirty="0"/>
          </a:p>
        </p:txBody>
      </p:sp>
      <p:sp>
        <p:nvSpPr>
          <p:cNvPr id="4" name="TextBox 3"/>
          <p:cNvSpPr txBox="1"/>
          <p:nvPr/>
        </p:nvSpPr>
        <p:spPr>
          <a:xfrm>
            <a:off x="5940152" y="5877272"/>
            <a:ext cx="2736304" cy="369332"/>
          </a:xfrm>
          <a:prstGeom prst="rect">
            <a:avLst/>
          </a:prstGeom>
          <a:noFill/>
        </p:spPr>
        <p:txBody>
          <a:bodyPr wrap="square" rtlCol="0">
            <a:spAutoFit/>
          </a:bodyPr>
          <a:lstStyle/>
          <a:p>
            <a:r>
              <a:rPr lang="en-GB" i="1" dirty="0"/>
              <a:t>- </a:t>
            </a:r>
            <a:r>
              <a:rPr lang="en-GB" dirty="0"/>
              <a:t> </a:t>
            </a:r>
            <a:r>
              <a:rPr lang="en-GB" u="sng" dirty="0">
                <a:hlinkClick r:id="rId2"/>
              </a:rPr>
              <a:t>Beth Johnson Foundation</a:t>
            </a:r>
            <a:endParaRPr lang="en-US" dirty="0"/>
          </a:p>
        </p:txBody>
      </p:sp>
    </p:spTree>
    <p:extLst>
      <p:ext uri="{BB962C8B-B14F-4D97-AF65-F5344CB8AC3E}">
        <p14:creationId xmlns:p14="http://schemas.microsoft.com/office/powerpoint/2010/main" val="112338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bwMode="auto">
          <a:xfrm>
            <a:off x="2616200" y="1752600"/>
            <a:ext cx="4508500" cy="3175000"/>
          </a:xfrm>
          <a:prstGeom prst="cloudCallout">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CCFFCC"/>
              </a:solidFill>
              <a:effectLst/>
              <a:latin typeface="Arial" charset="0"/>
            </a:endParaRPr>
          </a:p>
        </p:txBody>
      </p:sp>
      <p:sp>
        <p:nvSpPr>
          <p:cNvPr id="5" name="TextBox 4"/>
          <p:cNvSpPr txBox="1"/>
          <p:nvPr/>
        </p:nvSpPr>
        <p:spPr>
          <a:xfrm>
            <a:off x="241300" y="469900"/>
            <a:ext cx="4178300" cy="954107"/>
          </a:xfrm>
          <a:prstGeom prst="rect">
            <a:avLst/>
          </a:prstGeom>
          <a:noFill/>
        </p:spPr>
        <p:txBody>
          <a:bodyPr wrap="square" rtlCol="0">
            <a:spAutoFit/>
          </a:bodyPr>
          <a:lstStyle/>
          <a:p>
            <a:pPr algn="ctr"/>
            <a:r>
              <a:rPr lang="en-US" sz="2800" dirty="0"/>
              <a:t>What’s my current thinking?</a:t>
            </a:r>
          </a:p>
        </p:txBody>
      </p:sp>
      <p:sp>
        <p:nvSpPr>
          <p:cNvPr id="6" name="TextBox 5"/>
          <p:cNvSpPr txBox="1"/>
          <p:nvPr/>
        </p:nvSpPr>
        <p:spPr>
          <a:xfrm>
            <a:off x="3194569" y="2318527"/>
            <a:ext cx="3543300" cy="1200329"/>
          </a:xfrm>
          <a:prstGeom prst="rect">
            <a:avLst/>
          </a:prstGeom>
          <a:noFill/>
        </p:spPr>
        <p:txBody>
          <a:bodyPr wrap="square" rtlCol="0">
            <a:spAutoFit/>
          </a:bodyPr>
          <a:lstStyle/>
          <a:p>
            <a:pPr algn="ctr"/>
            <a:r>
              <a:rPr lang="en-US" sz="2400" dirty="0"/>
              <a:t>Planning an event for older people aged 65+ (including those who have dementia)</a:t>
            </a:r>
          </a:p>
        </p:txBody>
      </p:sp>
      <p:sp>
        <p:nvSpPr>
          <p:cNvPr id="7" name="TextBox 6"/>
          <p:cNvSpPr txBox="1"/>
          <p:nvPr/>
        </p:nvSpPr>
        <p:spPr>
          <a:xfrm rot="16200000">
            <a:off x="4025901" y="5430966"/>
            <a:ext cx="1536700" cy="369332"/>
          </a:xfrm>
          <a:prstGeom prst="rect">
            <a:avLst/>
          </a:prstGeom>
          <a:noFill/>
        </p:spPr>
        <p:txBody>
          <a:bodyPr wrap="square" rtlCol="0">
            <a:spAutoFit/>
          </a:bodyPr>
          <a:lstStyle/>
          <a:p>
            <a:r>
              <a:rPr lang="en-US" dirty="0"/>
              <a:t>- - - - - -  </a:t>
            </a:r>
          </a:p>
        </p:txBody>
      </p:sp>
      <p:sp>
        <p:nvSpPr>
          <p:cNvPr id="8" name="TextBox 7"/>
          <p:cNvSpPr txBox="1"/>
          <p:nvPr/>
        </p:nvSpPr>
        <p:spPr>
          <a:xfrm rot="16200000">
            <a:off x="4013203" y="833566"/>
            <a:ext cx="1536700" cy="369332"/>
          </a:xfrm>
          <a:prstGeom prst="rect">
            <a:avLst/>
          </a:prstGeom>
          <a:noFill/>
        </p:spPr>
        <p:txBody>
          <a:bodyPr wrap="square" rtlCol="0">
            <a:spAutoFit/>
          </a:bodyPr>
          <a:lstStyle/>
          <a:p>
            <a:r>
              <a:rPr lang="en-US" dirty="0"/>
              <a:t>- - - - - -  </a:t>
            </a:r>
          </a:p>
        </p:txBody>
      </p:sp>
    </p:spTree>
    <p:extLst>
      <p:ext uri="{BB962C8B-B14F-4D97-AF65-F5344CB8AC3E}">
        <p14:creationId xmlns:p14="http://schemas.microsoft.com/office/powerpoint/2010/main" val="1747186256"/>
      </p:ext>
    </p:extLst>
  </p:cSld>
  <p:clrMapOvr>
    <a:masterClrMapping/>
  </p:clrMapOvr>
</p:sld>
</file>

<file path=ppt/theme/theme1.xml><?xml version="1.0" encoding="utf-8"?>
<a:theme xmlns:a="http://schemas.openxmlformats.org/drawingml/2006/main" name="DM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M Insid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988</Words>
  <Application>Microsoft Office PowerPoint</Application>
  <PresentationFormat>On-screen Show (4:3)</PresentationFormat>
  <Paragraphs>115</Paragraphs>
  <Slides>21</Slides>
  <Notes>6</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DM Title Page</vt:lpstr>
      <vt:lpstr>DM Inside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Central Manchester University Hospitals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Susannah (RW3) CMFT Manchester</dc:creator>
  <cp:lastModifiedBy>Williams Susannah (R0A) Manchester University NHS FT</cp:lastModifiedBy>
  <cp:revision>71</cp:revision>
  <dcterms:created xsi:type="dcterms:W3CDTF">2017-03-08T10:31:26Z</dcterms:created>
  <dcterms:modified xsi:type="dcterms:W3CDTF">2020-11-11T16:31:47Z</dcterms:modified>
</cp:coreProperties>
</file>