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6" r:id="rId3"/>
    <p:sldId id="257" r:id="rId4"/>
    <p:sldId id="272" r:id="rId5"/>
    <p:sldId id="265" r:id="rId6"/>
    <p:sldId id="266" r:id="rId7"/>
    <p:sldId id="268" r:id="rId8"/>
    <p:sldId id="271" r:id="rId9"/>
    <p:sldId id="258" r:id="rId10"/>
    <p:sldId id="259" r:id="rId11"/>
    <p:sldId id="273" r:id="rId12"/>
    <p:sldId id="260" r:id="rId13"/>
    <p:sldId id="269" r:id="rId14"/>
    <p:sldId id="270" r:id="rId15"/>
    <p:sldId id="27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ane Annie (R0A) Manchester University NHS FT" initials="KA(MUNF"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2774"/>
    <a:srgbClr val="0139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p:restoredTop sz="85587" autoAdjust="0"/>
  </p:normalViewPr>
  <p:slideViewPr>
    <p:cSldViewPr>
      <p:cViewPr>
        <p:scale>
          <a:sx n="66" d="100"/>
          <a:sy n="66" d="100"/>
        </p:scale>
        <p:origin x="-1500" y="-72"/>
      </p:cViewPr>
      <p:guideLst>
        <p:guide orient="horz" pos="2160"/>
        <p:guide pos="2880"/>
      </p:guideLst>
    </p:cSldViewPr>
  </p:slideViewPr>
  <p:notesTextViewPr>
    <p:cViewPr>
      <p:scale>
        <a:sx n="1" d="1"/>
        <a:sy n="1" d="1"/>
      </p:scale>
      <p:origin x="0" y="0"/>
    </p:cViewPr>
  </p:notesTextViewPr>
  <p:sorterViewPr>
    <p:cViewPr>
      <p:scale>
        <a:sx n="136" d="100"/>
        <a:sy n="13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9E346B-A891-804D-A57C-2DE01E8BB051}" type="datetimeFigureOut">
              <a:rPr lang="en-US" smtClean="0"/>
              <a:t>11/11/2020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A74B16-C766-8D45-BA5C-DD51DE6E54D6}" type="slidenum">
              <a:rPr lang="en-US" smtClean="0"/>
              <a:t>‹#›</a:t>
            </a:fld>
            <a:endParaRPr lang="en-US"/>
          </a:p>
        </p:txBody>
      </p:sp>
    </p:spTree>
    <p:extLst>
      <p:ext uri="{BB962C8B-B14F-4D97-AF65-F5344CB8AC3E}">
        <p14:creationId xmlns:p14="http://schemas.microsoft.com/office/powerpoint/2010/main" val="1015325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dementiafriends.org.u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Further information from the</a:t>
            </a:r>
            <a:r>
              <a:rPr lang="en-GB" sz="1200" b="1" i="0" kern="1200" baseline="0" dirty="0">
                <a:solidFill>
                  <a:schemeClr val="tx1"/>
                </a:solidFill>
                <a:effectLst/>
                <a:latin typeface="+mn-lt"/>
                <a:ea typeface="+mn-ea"/>
                <a:cs typeface="+mn-cs"/>
              </a:rPr>
              <a:t> Alzheimer’s Society</a:t>
            </a:r>
            <a:endParaRPr lang="en-GB" sz="1200" b="1"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‘bookcase analogy’ is one aspect of a Dementia Friends Information Session. These are friendly and interactive 45 minute – 1 hour Sessions in which you learn more about dementia and some of the actions you can take to help people living with dementia. The Sessions are open to everyone. To find a Session near you, visit </a:t>
            </a:r>
            <a:r>
              <a:rPr lang="en-GB" sz="1200" b="0" i="0" u="none" strike="noStrike" kern="1200" dirty="0">
                <a:solidFill>
                  <a:schemeClr val="tx1"/>
                </a:solidFill>
                <a:effectLst/>
                <a:latin typeface="+mn-lt"/>
                <a:ea typeface="+mn-ea"/>
                <a:cs typeface="+mn-cs"/>
                <a:hlinkClick r:id="rId3"/>
              </a:rPr>
              <a:t>http://www.dementiafriends.org.uk</a:t>
            </a:r>
            <a:r>
              <a:rPr lang="en-GB" sz="1200" b="0" i="0" kern="1200" dirty="0">
                <a:solidFill>
                  <a:schemeClr val="tx1"/>
                </a:solidFill>
                <a:effectLst/>
                <a:latin typeface="+mn-lt"/>
                <a:ea typeface="+mn-ea"/>
                <a:cs typeface="+mn-cs"/>
              </a:rPr>
              <a:t>.</a:t>
            </a:r>
            <a:r>
              <a:rPr lang="en-GB" dirty="0"/>
              <a:t/>
            </a:r>
            <a:br>
              <a:rPr lang="en-GB" dirty="0"/>
            </a:br>
            <a:r>
              <a:rPr lang="en-GB" dirty="0"/>
              <a:t/>
            </a:r>
            <a:br>
              <a:rPr lang="en-GB" dirty="0"/>
            </a:br>
            <a:r>
              <a:rPr lang="en-GB" sz="1200" b="0" i="0" kern="1200" dirty="0">
                <a:solidFill>
                  <a:schemeClr val="tx1"/>
                </a:solidFill>
                <a:effectLst/>
                <a:latin typeface="+mn-lt"/>
                <a:ea typeface="+mn-ea"/>
                <a:cs typeface="+mn-cs"/>
              </a:rPr>
              <a:t>Alzheimer’s Society’s Dementia Friends programme is the UK’s biggest ever initiative to change people’s perceptions of dementia. </a:t>
            </a:r>
            <a:r>
              <a:rPr lang="en-GB" dirty="0"/>
              <a:t/>
            </a:r>
            <a:br>
              <a:rPr lang="en-GB" dirty="0"/>
            </a:br>
            <a:r>
              <a:rPr lang="en-GB" sz="1200" b="0" i="0" kern="1200" dirty="0">
                <a:solidFill>
                  <a:schemeClr val="tx1"/>
                </a:solidFill>
                <a:effectLst/>
                <a:latin typeface="+mn-lt"/>
                <a:ea typeface="+mn-ea"/>
                <a:cs typeface="+mn-cs"/>
              </a:rPr>
              <a:t>Dementia touches the lives of millions of people across the UK. </a:t>
            </a:r>
            <a:r>
              <a:rPr lang="en-GB" dirty="0"/>
              <a:t/>
            </a:r>
            <a:br>
              <a:rPr lang="en-GB" dirty="0"/>
            </a:br>
            <a:r>
              <a:rPr lang="en-GB" sz="1200" b="0" i="0" kern="1200" dirty="0">
                <a:solidFill>
                  <a:schemeClr val="tx1"/>
                </a:solidFill>
                <a:effectLst/>
                <a:latin typeface="+mn-lt"/>
                <a:ea typeface="+mn-ea"/>
                <a:cs typeface="+mn-cs"/>
              </a:rPr>
              <a:t>Dementia Friends was launched to tackle the stigma and lack of understanding that means many people with the condition experience loneliness and social exclusion. We need to create more communities and businesses that are dementia friendly so that people affected by dementia feel understood and included.</a:t>
            </a:r>
            <a:r>
              <a:rPr lang="en-GB" dirty="0"/>
              <a:t/>
            </a:r>
            <a:br>
              <a:rPr lang="en-GB" dirty="0"/>
            </a:br>
            <a:r>
              <a:rPr lang="en-GB" sz="1200" b="0" i="0" kern="1200" dirty="0">
                <a:solidFill>
                  <a:schemeClr val="tx1"/>
                </a:solidFill>
                <a:effectLst/>
                <a:latin typeface="+mn-lt"/>
                <a:ea typeface="+mn-ea"/>
                <a:cs typeface="+mn-cs"/>
              </a:rPr>
              <a:t>Whether you attend a face-to-face Information Session or watch the online video, Dementia Friends is about learning more about dementia and the small ways you can help. From telling friends about Dementia Friends to visiting someone you know living with dementia, every action counts.</a:t>
            </a:r>
            <a:r>
              <a:rPr lang="en-GB" dirty="0"/>
              <a:t/>
            </a:r>
            <a:br>
              <a:rPr lang="en-GB" dirty="0"/>
            </a:br>
            <a:r>
              <a:rPr lang="en-GB" dirty="0"/>
              <a:t/>
            </a:r>
            <a:br>
              <a:rPr lang="en-GB" dirty="0"/>
            </a:br>
            <a:r>
              <a:rPr lang="en-GB" sz="1200" b="0" i="0" kern="1200" dirty="0">
                <a:solidFill>
                  <a:schemeClr val="tx1"/>
                </a:solidFill>
                <a:effectLst/>
                <a:latin typeface="+mn-lt"/>
                <a:ea typeface="+mn-ea"/>
                <a:cs typeface="+mn-cs"/>
              </a:rPr>
              <a:t>Find out more at </a:t>
            </a:r>
            <a:r>
              <a:rPr lang="en-GB" sz="1200" b="0" i="0" u="none" strike="noStrike" kern="1200" dirty="0">
                <a:solidFill>
                  <a:schemeClr val="tx1"/>
                </a:solidFill>
                <a:effectLst/>
                <a:latin typeface="+mn-lt"/>
                <a:ea typeface="+mn-ea"/>
                <a:cs typeface="+mn-cs"/>
                <a:hlinkClick r:id="rId3"/>
              </a:rPr>
              <a:t>http://www.dementiafriends.org.uk</a:t>
            </a:r>
            <a:endParaRPr lang="en-GB" dirty="0"/>
          </a:p>
        </p:txBody>
      </p:sp>
      <p:sp>
        <p:nvSpPr>
          <p:cNvPr id="4" name="Slide Number Placeholder 3"/>
          <p:cNvSpPr>
            <a:spLocks noGrp="1"/>
          </p:cNvSpPr>
          <p:nvPr>
            <p:ph type="sldNum" sz="quarter" idx="10"/>
          </p:nvPr>
        </p:nvSpPr>
        <p:spPr/>
        <p:txBody>
          <a:bodyPr/>
          <a:lstStyle/>
          <a:p>
            <a:fld id="{A209F586-68AC-4063-A761-536453C93339}" type="slidenum">
              <a:rPr lang="en-GB" smtClean="0"/>
              <a:t>6</a:t>
            </a:fld>
            <a:endParaRPr lang="en-GB"/>
          </a:p>
        </p:txBody>
      </p:sp>
    </p:spTree>
    <p:extLst>
      <p:ext uri="{BB962C8B-B14F-4D97-AF65-F5344CB8AC3E}">
        <p14:creationId xmlns:p14="http://schemas.microsoft.com/office/powerpoint/2010/main" val="616073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09F586-68AC-4063-A761-536453C93339}" type="slidenum">
              <a:rPr lang="en-GB" smtClean="0"/>
              <a:t>13</a:t>
            </a:fld>
            <a:endParaRPr lang="en-GB"/>
          </a:p>
        </p:txBody>
      </p:sp>
    </p:spTree>
    <p:extLst>
      <p:ext uri="{BB962C8B-B14F-4D97-AF65-F5344CB8AC3E}">
        <p14:creationId xmlns:p14="http://schemas.microsoft.com/office/powerpoint/2010/main" val="924211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9675" y="5877272"/>
            <a:ext cx="644649" cy="644649"/>
          </a:xfrm>
          <a:prstGeom prst="rect">
            <a:avLst/>
          </a:prstGeom>
        </p:spPr>
      </p:pic>
    </p:spTree>
    <p:extLst>
      <p:ext uri="{BB962C8B-B14F-4D97-AF65-F5344CB8AC3E}">
        <p14:creationId xmlns:p14="http://schemas.microsoft.com/office/powerpoint/2010/main" val="471512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2"/>
          <p:cNvSpPr>
            <a:spLocks noGrp="1"/>
          </p:cNvSpPr>
          <p:nvPr>
            <p:ph type="body" idx="1" hasCustomPrompt="1"/>
          </p:nvPr>
        </p:nvSpPr>
        <p:spPr>
          <a:xfrm>
            <a:off x="99764" y="620688"/>
            <a:ext cx="7064524" cy="720080"/>
          </a:xfrm>
          <a:prstGeom prst="rect">
            <a:avLst/>
          </a:prstGeom>
        </p:spPr>
        <p:txBody>
          <a:bodyPr anchor="t"/>
          <a:lstStyle>
            <a:lvl1pPr marL="0" indent="0">
              <a:buNone/>
              <a:defRPr sz="4400" b="1" i="0">
                <a:solidFill>
                  <a:srgbClr val="B1277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heading</a:t>
            </a:r>
          </a:p>
        </p:txBody>
      </p:sp>
      <p:sp>
        <p:nvSpPr>
          <p:cNvPr id="5" name="Text Placeholder 2"/>
          <p:cNvSpPr>
            <a:spLocks noGrp="1"/>
          </p:cNvSpPr>
          <p:nvPr>
            <p:ph type="body" idx="13" hasCustomPrompt="1"/>
          </p:nvPr>
        </p:nvSpPr>
        <p:spPr>
          <a:xfrm>
            <a:off x="107504" y="1556792"/>
            <a:ext cx="8856984" cy="5112568"/>
          </a:xfrm>
          <a:prstGeom prst="rect">
            <a:avLst/>
          </a:prstGeom>
        </p:spPr>
        <p:txBody>
          <a:bodyPr anchor="t"/>
          <a:lstStyle>
            <a:lvl1pPr marL="0" indent="0">
              <a:buNone/>
              <a:defRPr sz="3200" b="0">
                <a:solidFill>
                  <a:srgbClr val="01395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Tree>
    <p:extLst>
      <p:ext uri="{BB962C8B-B14F-4D97-AF65-F5344CB8AC3E}">
        <p14:creationId xmlns:p14="http://schemas.microsoft.com/office/powerpoint/2010/main" val="1062429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2492896"/>
            <a:ext cx="4040188" cy="432048"/>
          </a:xfrm>
          <a:prstGeom prst="rect">
            <a:avLst/>
          </a:prstGeom>
        </p:spPr>
        <p:txBody>
          <a:bodyPr anchor="t"/>
          <a:lstStyle>
            <a:lvl1pPr marL="0" indent="0">
              <a:buNone/>
              <a:defRPr sz="2400" b="1">
                <a:solidFill>
                  <a:srgbClr val="01395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Pros</a:t>
            </a:r>
          </a:p>
        </p:txBody>
      </p:sp>
      <p:sp>
        <p:nvSpPr>
          <p:cNvPr id="4" name="Content Placeholder 3"/>
          <p:cNvSpPr>
            <a:spLocks noGrp="1"/>
          </p:cNvSpPr>
          <p:nvPr>
            <p:ph sz="half" idx="2" hasCustomPrompt="1"/>
          </p:nvPr>
        </p:nvSpPr>
        <p:spPr>
          <a:xfrm>
            <a:off x="457200" y="2934096"/>
            <a:ext cx="4040188" cy="3951288"/>
          </a:xfrm>
          <a:prstGeom prst="rect">
            <a:avLst/>
          </a:prstGeom>
        </p:spPr>
        <p:txBody>
          <a:bodyPr/>
          <a:lstStyle>
            <a:lvl1pPr marL="342900" indent="-342900">
              <a:buFont typeface="Arial" pitchFamily="34" charset="0"/>
              <a:buChar char="•"/>
              <a:defRPr sz="2400" b="0">
                <a:solidFill>
                  <a:srgbClr val="01395E"/>
                </a:solidFill>
              </a:defRPr>
            </a:lvl1pPr>
            <a:lvl2pPr>
              <a:defRPr sz="2000">
                <a:solidFill>
                  <a:srgbClr val="01395E"/>
                </a:solidFill>
              </a:defRPr>
            </a:lvl2pPr>
            <a:lvl3pPr>
              <a:defRPr sz="1800">
                <a:solidFill>
                  <a:srgbClr val="01395E"/>
                </a:solidFill>
              </a:defRPr>
            </a:lvl3pPr>
            <a:lvl4pPr>
              <a:defRPr sz="1600">
                <a:solidFill>
                  <a:srgbClr val="01395E"/>
                </a:solidFill>
              </a:defRPr>
            </a:lvl4pPr>
            <a:lvl5pPr>
              <a:defRPr sz="1600">
                <a:solidFill>
                  <a:srgbClr val="01395E"/>
                </a:solidFill>
              </a:defRPr>
            </a:lvl5pPr>
            <a:lvl6pPr>
              <a:defRPr sz="1600"/>
            </a:lvl6pPr>
            <a:lvl7pPr>
              <a:defRPr sz="1600"/>
            </a:lvl7pPr>
            <a:lvl8pPr>
              <a:defRPr sz="1600"/>
            </a:lvl8pPr>
            <a:lvl9pPr>
              <a:defRPr sz="1600"/>
            </a:lvl9pPr>
          </a:lstStyle>
          <a:p>
            <a:pPr lvl="0"/>
            <a:r>
              <a:rPr lang="en-US" dirty="0"/>
              <a:t>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hasCustomPrompt="1"/>
          </p:nvPr>
        </p:nvSpPr>
        <p:spPr>
          <a:xfrm>
            <a:off x="4645025" y="2492896"/>
            <a:ext cx="4041775" cy="423738"/>
          </a:xfrm>
          <a:prstGeom prst="rect">
            <a:avLst/>
          </a:prstGeom>
        </p:spPr>
        <p:txBody>
          <a:bodyPr anchor="t"/>
          <a:lstStyle>
            <a:lvl1pPr marL="0" indent="0">
              <a:buNone/>
              <a:defRPr sz="2400" b="1">
                <a:solidFill>
                  <a:srgbClr val="01395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Cons</a:t>
            </a:r>
          </a:p>
        </p:txBody>
      </p:sp>
      <p:sp>
        <p:nvSpPr>
          <p:cNvPr id="6" name="Content Placeholder 5"/>
          <p:cNvSpPr>
            <a:spLocks noGrp="1"/>
          </p:cNvSpPr>
          <p:nvPr>
            <p:ph sz="quarter" idx="4" hasCustomPrompt="1"/>
          </p:nvPr>
        </p:nvSpPr>
        <p:spPr>
          <a:xfrm>
            <a:off x="4645025" y="2934096"/>
            <a:ext cx="4041775" cy="3951288"/>
          </a:xfrm>
          <a:prstGeom prst="rect">
            <a:avLst/>
          </a:prstGeom>
        </p:spPr>
        <p:txBody>
          <a:bodyPr/>
          <a:lstStyle>
            <a:lvl1pPr marL="342900" indent="-342900">
              <a:buFont typeface="Arial" pitchFamily="34" charset="0"/>
              <a:buChar char="•"/>
              <a:defRPr sz="2400" b="0">
                <a:solidFill>
                  <a:srgbClr val="01395E"/>
                </a:solidFill>
              </a:defRPr>
            </a:lvl1pPr>
            <a:lvl2pPr>
              <a:defRPr sz="2000">
                <a:solidFill>
                  <a:srgbClr val="01395E"/>
                </a:solidFill>
              </a:defRPr>
            </a:lvl2pPr>
            <a:lvl3pPr>
              <a:defRPr sz="1800">
                <a:solidFill>
                  <a:srgbClr val="01395E"/>
                </a:solidFill>
              </a:defRPr>
            </a:lvl3pPr>
            <a:lvl4pPr>
              <a:defRPr sz="1600">
                <a:solidFill>
                  <a:srgbClr val="01395E"/>
                </a:solidFill>
              </a:defRPr>
            </a:lvl4pPr>
            <a:lvl5pPr>
              <a:defRPr sz="1600">
                <a:solidFill>
                  <a:srgbClr val="01395E"/>
                </a:solidFill>
              </a:defRPr>
            </a:lvl5pPr>
            <a:lvl6pPr>
              <a:defRPr sz="1600"/>
            </a:lvl6pPr>
            <a:lvl7pPr>
              <a:defRPr sz="1600"/>
            </a:lvl7pPr>
            <a:lvl8pPr>
              <a:defRPr sz="1600"/>
            </a:lvl8pPr>
            <a:lvl9pPr>
              <a:defRPr sz="1600"/>
            </a:lvl9pPr>
          </a:lstStyle>
          <a:p>
            <a:pPr lvl="0"/>
            <a:r>
              <a:rPr lang="en-US" dirty="0"/>
              <a:t>List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2"/>
          <p:cNvSpPr>
            <a:spLocks noGrp="1"/>
          </p:cNvSpPr>
          <p:nvPr>
            <p:ph type="body" idx="15" hasCustomPrompt="1"/>
          </p:nvPr>
        </p:nvSpPr>
        <p:spPr>
          <a:xfrm>
            <a:off x="99764" y="620688"/>
            <a:ext cx="7064524" cy="720080"/>
          </a:xfrm>
          <a:prstGeom prst="rect">
            <a:avLst/>
          </a:prstGeom>
        </p:spPr>
        <p:txBody>
          <a:bodyPr anchor="t"/>
          <a:lstStyle>
            <a:lvl1pPr marL="0" indent="0">
              <a:buNone/>
              <a:defRPr sz="4400" b="1" i="0">
                <a:solidFill>
                  <a:srgbClr val="B1277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heading</a:t>
            </a:r>
          </a:p>
        </p:txBody>
      </p:sp>
      <p:sp>
        <p:nvSpPr>
          <p:cNvPr id="12" name="Text Placeholder 2"/>
          <p:cNvSpPr>
            <a:spLocks noGrp="1"/>
          </p:cNvSpPr>
          <p:nvPr>
            <p:ph type="body" idx="13" hasCustomPrompt="1"/>
          </p:nvPr>
        </p:nvSpPr>
        <p:spPr>
          <a:xfrm>
            <a:off x="107504" y="1340768"/>
            <a:ext cx="7056784" cy="1080120"/>
          </a:xfrm>
          <a:prstGeom prst="rect">
            <a:avLst/>
          </a:prstGeom>
        </p:spPr>
        <p:txBody>
          <a:bodyPr anchor="t"/>
          <a:lstStyle>
            <a:lvl1pPr marL="0" indent="0">
              <a:buNone/>
              <a:defRPr sz="2400" b="0">
                <a:solidFill>
                  <a:srgbClr val="01395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Tree>
    <p:extLst>
      <p:ext uri="{BB962C8B-B14F-4D97-AF65-F5344CB8AC3E}">
        <p14:creationId xmlns:p14="http://schemas.microsoft.com/office/powerpoint/2010/main" val="1633232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83448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2"/>
          <p:cNvSpPr>
            <a:spLocks noGrp="1"/>
          </p:cNvSpPr>
          <p:nvPr>
            <p:ph type="body" idx="15" hasCustomPrompt="1"/>
          </p:nvPr>
        </p:nvSpPr>
        <p:spPr>
          <a:xfrm>
            <a:off x="99764" y="620688"/>
            <a:ext cx="7064524" cy="720080"/>
          </a:xfrm>
          <a:prstGeom prst="rect">
            <a:avLst/>
          </a:prstGeom>
        </p:spPr>
        <p:txBody>
          <a:bodyPr anchor="t"/>
          <a:lstStyle>
            <a:lvl1pPr marL="0" indent="0">
              <a:buNone/>
              <a:defRPr sz="4400" b="1" i="0">
                <a:solidFill>
                  <a:srgbClr val="B1277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heading</a:t>
            </a:r>
          </a:p>
        </p:txBody>
      </p:sp>
    </p:spTree>
    <p:extLst>
      <p:ext uri="{BB962C8B-B14F-4D97-AF65-F5344CB8AC3E}">
        <p14:creationId xmlns:p14="http://schemas.microsoft.com/office/powerpoint/2010/main" val="358274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lm">
    <p:spTree>
      <p:nvGrpSpPr>
        <p:cNvPr id="1" name=""/>
        <p:cNvGrpSpPr/>
        <p:nvPr/>
      </p:nvGrpSpPr>
      <p:grpSpPr>
        <a:xfrm>
          <a:off x="0" y="0"/>
          <a:ext cx="0" cy="0"/>
          <a:chOff x="0" y="0"/>
          <a:chExt cx="0" cy="0"/>
        </a:xfrm>
      </p:grpSpPr>
      <p:sp>
        <p:nvSpPr>
          <p:cNvPr id="4" name="Media Placeholder 3"/>
          <p:cNvSpPr>
            <a:spLocks noGrp="1"/>
          </p:cNvSpPr>
          <p:nvPr>
            <p:ph type="media" sz="quarter" idx="11" hasCustomPrompt="1"/>
          </p:nvPr>
        </p:nvSpPr>
        <p:spPr>
          <a:xfrm>
            <a:off x="1763713" y="1844675"/>
            <a:ext cx="5545137" cy="4105275"/>
          </a:xfrm>
          <a:prstGeom prst="rect">
            <a:avLst/>
          </a:prstGeom>
        </p:spPr>
        <p:txBody>
          <a:bodyPr/>
          <a:lstStyle>
            <a:lvl1pPr>
              <a:defRPr sz="3200"/>
            </a:lvl1pPr>
          </a:lstStyle>
          <a:p>
            <a:r>
              <a:rPr lang="en-GB" dirty="0"/>
              <a:t>Film</a:t>
            </a:r>
          </a:p>
        </p:txBody>
      </p:sp>
      <p:sp>
        <p:nvSpPr>
          <p:cNvPr id="5" name="Text Placeholder 2"/>
          <p:cNvSpPr>
            <a:spLocks noGrp="1"/>
          </p:cNvSpPr>
          <p:nvPr>
            <p:ph type="body" idx="15" hasCustomPrompt="1"/>
          </p:nvPr>
        </p:nvSpPr>
        <p:spPr>
          <a:xfrm>
            <a:off x="99764" y="620688"/>
            <a:ext cx="7064524" cy="720080"/>
          </a:xfrm>
          <a:prstGeom prst="rect">
            <a:avLst/>
          </a:prstGeom>
        </p:spPr>
        <p:txBody>
          <a:bodyPr anchor="t"/>
          <a:lstStyle>
            <a:lvl1pPr marL="0" indent="0">
              <a:buNone/>
              <a:defRPr sz="4400" b="1" i="0">
                <a:solidFill>
                  <a:srgbClr val="B1277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heading</a:t>
            </a:r>
          </a:p>
        </p:txBody>
      </p:sp>
    </p:spTree>
    <p:extLst>
      <p:ext uri="{BB962C8B-B14F-4D97-AF65-F5344CB8AC3E}">
        <p14:creationId xmlns:p14="http://schemas.microsoft.com/office/powerpoint/2010/main" val="3428754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9F02198-D542-417F-92D8-E3E7A2E0C690}" type="datetimeFigureOut">
              <a:rPr lang="en-GB" smtClean="0">
                <a:solidFill>
                  <a:prstClr val="black">
                    <a:tint val="75000"/>
                  </a:prstClr>
                </a:solidFill>
              </a:rPr>
              <a:pPr/>
              <a:t>11/11/2020</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1F4E227-40DB-4DEC-B57B-6456150A52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9939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ext Placeholder 2"/>
          <p:cNvSpPr>
            <a:spLocks noGrp="1"/>
          </p:cNvSpPr>
          <p:nvPr>
            <p:ph type="body" idx="1" hasCustomPrompt="1"/>
          </p:nvPr>
        </p:nvSpPr>
        <p:spPr>
          <a:xfrm>
            <a:off x="99764" y="620688"/>
            <a:ext cx="7064524" cy="720080"/>
          </a:xfrm>
          <a:prstGeom prst="rect">
            <a:avLst/>
          </a:prstGeom>
        </p:spPr>
        <p:txBody>
          <a:bodyPr anchor="t"/>
          <a:lstStyle>
            <a:lvl1pPr marL="0" indent="0">
              <a:buNone/>
              <a:defRPr sz="4400" b="1" i="0">
                <a:solidFill>
                  <a:srgbClr val="B1277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heading</a:t>
            </a:r>
          </a:p>
        </p:txBody>
      </p:sp>
      <p:sp>
        <p:nvSpPr>
          <p:cNvPr id="5" name="Text Placeholder 2"/>
          <p:cNvSpPr>
            <a:spLocks noGrp="1"/>
          </p:cNvSpPr>
          <p:nvPr>
            <p:ph type="body" idx="13" hasCustomPrompt="1"/>
          </p:nvPr>
        </p:nvSpPr>
        <p:spPr>
          <a:xfrm>
            <a:off x="107504" y="1556792"/>
            <a:ext cx="8856984" cy="5112568"/>
          </a:xfrm>
          <a:prstGeom prst="rect">
            <a:avLst/>
          </a:prstGeom>
        </p:spPr>
        <p:txBody>
          <a:bodyPr anchor="t"/>
          <a:lstStyle>
            <a:lvl1pPr marL="0" indent="0">
              <a:buNone/>
              <a:defRPr sz="3200" b="0">
                <a:solidFill>
                  <a:srgbClr val="01395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Tree>
    <p:extLst>
      <p:ext uri="{BB962C8B-B14F-4D97-AF65-F5344CB8AC3E}">
        <p14:creationId xmlns:p14="http://schemas.microsoft.com/office/powerpoint/2010/main" val="6659564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49675" y="5877272"/>
            <a:ext cx="644649" cy="644649"/>
          </a:xfrm>
          <a:prstGeom prst="rect">
            <a:avLst/>
          </a:prstGeom>
        </p:spPr>
      </p:pic>
      <p:grpSp>
        <p:nvGrpSpPr>
          <p:cNvPr id="10" name="Group 9"/>
          <p:cNvGrpSpPr/>
          <p:nvPr userDrawn="1"/>
        </p:nvGrpSpPr>
        <p:grpSpPr>
          <a:xfrm>
            <a:off x="323528" y="5731544"/>
            <a:ext cx="2736304" cy="936104"/>
            <a:chOff x="179512" y="5733256"/>
            <a:chExt cx="2736304" cy="936104"/>
          </a:xfrm>
        </p:grpSpPr>
        <p:sp>
          <p:nvSpPr>
            <p:cNvPr id="11" name="Rectangle 10"/>
            <p:cNvSpPr/>
            <p:nvPr userDrawn="1"/>
          </p:nvSpPr>
          <p:spPr>
            <a:xfrm>
              <a:off x="179512" y="5733256"/>
              <a:ext cx="2736304"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2" name="Picture 11" descr="S:\Nowgen\Nowgen.Shared\PROJECTS\Vocal\Communications &amp; Marketing\Rebrand\Brand assets\Vocal_Brand assets\Master Logo\JPEG\Mono\Strapline\VOCAL_logo_strapline_MASTER_MONO.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79512" y="6042067"/>
              <a:ext cx="2592288" cy="3184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28393922"/>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spcBef>
          <a:spcPct val="20000"/>
        </a:spcBef>
        <a:buFont typeface="Arial" pitchFamily="34" charset="0"/>
        <a:buNone/>
        <a:defRPr sz="3200" b="1" kern="1200" baseline="0">
          <a:solidFill>
            <a:srgbClr val="01395E"/>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251637"/>
      </p:ext>
    </p:extLst>
  </p:cSld>
  <p:clrMap bg1="lt1" tx1="dk1" bg2="lt2" tx2="dk2" accent1="accent1" accent2="accent2" accent3="accent3" accent4="accent4" accent5="accent5" accent6="accent6" hlink="hlink" folHlink="folHlink"/>
  <p:sldLayoutIdLst>
    <p:sldLayoutId id="2147483662" r:id="rId1"/>
    <p:sldLayoutId id="2147483665" r:id="rId2"/>
    <p:sldLayoutId id="2147483669" r:id="rId3"/>
    <p:sldLayoutId id="2147483670" r:id="rId4"/>
    <p:sldLayoutId id="2147483684" r:id="rId5"/>
    <p:sldLayoutId id="2147483685"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4400" b="1" kern="1200" baseline="0">
          <a:solidFill>
            <a:srgbClr val="B1277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mirror.co.uk/news/uk-news/wife-fighting-dementia-aged-just-9626873"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youtu.be/609ZoEGcbj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youtu.be/ZRPHbV_3U2c"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dementiafriends.org.u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kkvyGrOEIfA&amp;t=3s"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www.eveningtimes.co.uk/news/14963406.Dementia_diagnosis_predicted_to_hit_almost_20_000_by_2020/?ref=rss" TargetMode="External"/><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hyperlink" Target="https://www.homecare.co.uk/news/article.cfm/id/1580577/christmas-time-is-the-most-isolating-time-of-the-year-for-people-with-dementia" TargetMode="External"/><Relationship Id="rId5" Type="http://schemas.openxmlformats.org/officeDocument/2006/relationships/hyperlink" Target="http://www.mirror.co.uk/news/uk-news/it-doesnt-mean-love-less-9442046"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hyperlink" Target="http://www.bbc.co.uk/news/health-37972141" TargetMode="External"/><Relationship Id="rId4" Type="http://schemas.openxmlformats.org/officeDocument/2006/relationships/hyperlink" Target="http://www.bbc.co.uk/news/world-asia-3824743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427820"/>
            <a:ext cx="9144000" cy="492443"/>
          </a:xfrm>
          <a:prstGeom prst="rect">
            <a:avLst/>
          </a:prstGeom>
          <a:noFill/>
        </p:spPr>
        <p:txBody>
          <a:bodyPr wrap="square" rtlCol="0">
            <a:spAutoFit/>
          </a:bodyPr>
          <a:lstStyle/>
          <a:p>
            <a:pPr algn="ctr"/>
            <a:r>
              <a:rPr lang="en-GB" sz="2600" b="1" dirty="0" smtClean="0">
                <a:solidFill>
                  <a:srgbClr val="01395E"/>
                </a:solidFill>
                <a:latin typeface="Arial" pitchFamily="34" charset="0"/>
                <a:cs typeface="Arial" pitchFamily="34" charset="0"/>
              </a:rPr>
              <a:t>WHAT IS DEMENTIA?</a:t>
            </a:r>
            <a:endParaRPr lang="en-GB" sz="2000" b="1" dirty="0">
              <a:solidFill>
                <a:srgbClr val="01395E"/>
              </a:solidFill>
              <a:latin typeface="Arial" pitchFamily="34" charset="0"/>
              <a:cs typeface="Arial" pitchFamily="34" charset="0"/>
            </a:endParaRPr>
          </a:p>
        </p:txBody>
      </p:sp>
    </p:spTree>
    <p:extLst>
      <p:ext uri="{BB962C8B-B14F-4D97-AF65-F5344CB8AC3E}">
        <p14:creationId xmlns:p14="http://schemas.microsoft.com/office/powerpoint/2010/main" val="376983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11064" y="2013185"/>
            <a:ext cx="5016169" cy="2851443"/>
          </a:xfrm>
        </p:spPr>
        <p:txBody>
          <a:bodyPr>
            <a:noAutofit/>
          </a:bodyPr>
          <a:lstStyle/>
          <a:p>
            <a:r>
              <a:rPr lang="en-GB" sz="2800" b="0" dirty="0" smtClean="0">
                <a:solidFill>
                  <a:srgbClr val="01395E"/>
                </a:solidFill>
              </a:rPr>
              <a:t>Woman </a:t>
            </a:r>
            <a:r>
              <a:rPr lang="en-GB" sz="2800" b="0" dirty="0">
                <a:solidFill>
                  <a:srgbClr val="01395E"/>
                </a:solidFill>
              </a:rPr>
              <a:t>fighting dementia aged 39 wants to take road trip to 'make memories' with </a:t>
            </a:r>
            <a:r>
              <a:rPr lang="en-GB" sz="2800" b="0" dirty="0" smtClean="0">
                <a:solidFill>
                  <a:srgbClr val="01395E"/>
                </a:solidFill>
              </a:rPr>
              <a:t>husband.</a:t>
            </a:r>
            <a:endParaRPr lang="en-GB" sz="2800" b="0" dirty="0">
              <a:solidFill>
                <a:srgbClr val="01395E"/>
              </a:solidFill>
            </a:endParaRPr>
          </a:p>
        </p:txBody>
      </p:sp>
      <p:sp>
        <p:nvSpPr>
          <p:cNvPr id="3" name="Text Placeholder 2"/>
          <p:cNvSpPr>
            <a:spLocks noGrp="1"/>
          </p:cNvSpPr>
          <p:nvPr>
            <p:ph type="body" idx="13"/>
          </p:nvPr>
        </p:nvSpPr>
        <p:spPr>
          <a:xfrm>
            <a:off x="241400" y="4509120"/>
            <a:ext cx="8856984" cy="1152128"/>
          </a:xfrm>
        </p:spPr>
        <p:txBody>
          <a:bodyPr/>
          <a:lstStyle/>
          <a:p>
            <a:r>
              <a:rPr lang="en-GB" sz="2800" dirty="0"/>
              <a:t>Laura </a:t>
            </a:r>
            <a:r>
              <a:rPr lang="en-GB" sz="2800" dirty="0" err="1"/>
              <a:t>Borrell</a:t>
            </a:r>
            <a:r>
              <a:rPr lang="en-GB" sz="2800" dirty="0"/>
              <a:t> was forced to give up her law degree because of the illness and now wants to spend as much time as possible with husband Paul.</a:t>
            </a:r>
          </a:p>
          <a:p>
            <a:endParaRPr lang="en-GB" dirty="0"/>
          </a:p>
        </p:txBody>
      </p:sp>
      <p:sp>
        <p:nvSpPr>
          <p:cNvPr id="4" name="Text Placeholder 2"/>
          <p:cNvSpPr txBox="1">
            <a:spLocks/>
          </p:cNvSpPr>
          <p:nvPr/>
        </p:nvSpPr>
        <p:spPr>
          <a:xfrm>
            <a:off x="4319381" y="6281936"/>
            <a:ext cx="4838187" cy="1152128"/>
          </a:xfrm>
          <a:prstGeom prst="rect">
            <a:avLst/>
          </a:prstGeom>
        </p:spPr>
        <p:txBody>
          <a:bodyPr anchor="t"/>
          <a:lstStyle>
            <a:lvl1pPr marL="0" indent="0" algn="l" defTabSz="914400" rtl="0" eaLnBrk="1" latinLnBrk="0" hangingPunct="1">
              <a:spcBef>
                <a:spcPct val="20000"/>
              </a:spcBef>
              <a:buFont typeface="Arial" pitchFamily="34" charset="0"/>
              <a:buNone/>
              <a:defRPr sz="3200" b="0" kern="1200" baseline="0">
                <a:solidFill>
                  <a:srgbClr val="01395E"/>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en-GB" sz="1000" u="sng" dirty="0">
                <a:hlinkClick r:id="rId2"/>
              </a:rPr>
              <a:t>http://www.mirror.co.uk/news/uk-news/wife-fighting-dementia-aged-just-9626873</a:t>
            </a:r>
            <a:endParaRPr lang="en-GB" sz="1000" b="1" dirty="0"/>
          </a:p>
        </p:txBody>
      </p:sp>
      <p:sp>
        <p:nvSpPr>
          <p:cNvPr id="6" name="Text Placeholder 1"/>
          <p:cNvSpPr txBox="1">
            <a:spLocks/>
          </p:cNvSpPr>
          <p:nvPr/>
        </p:nvSpPr>
        <p:spPr>
          <a:xfrm>
            <a:off x="99764" y="620688"/>
            <a:ext cx="7064524" cy="720080"/>
          </a:xfrm>
          <a:prstGeom prst="rect">
            <a:avLst/>
          </a:prstGeom>
        </p:spPr>
        <p:txBody>
          <a:bodyPr anchor="t"/>
          <a:lstStyle>
            <a:lvl1pPr marL="0" indent="0" algn="l" defTabSz="914400" rtl="0" eaLnBrk="1" latinLnBrk="0" hangingPunct="1">
              <a:spcBef>
                <a:spcPct val="20000"/>
              </a:spcBef>
              <a:buFont typeface="Arial" pitchFamily="34" charset="0"/>
              <a:buNone/>
              <a:defRPr sz="4400" b="1" i="0" kern="1200" baseline="0">
                <a:solidFill>
                  <a:srgbClr val="B12774"/>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GB" dirty="0"/>
              <a:t>It’s not just old people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1829403"/>
            <a:ext cx="3916768" cy="2655392"/>
          </a:xfrm>
          <a:prstGeom prst="rect">
            <a:avLst/>
          </a:prstGeom>
        </p:spPr>
      </p:pic>
    </p:spTree>
    <p:extLst>
      <p:ext uri="{BB962C8B-B14F-4D97-AF65-F5344CB8AC3E}">
        <p14:creationId xmlns:p14="http://schemas.microsoft.com/office/powerpoint/2010/main" val="88990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smtClean="0"/>
              <a:t>What </a:t>
            </a:r>
            <a:r>
              <a:rPr lang="en-GB" dirty="0"/>
              <a:t>is </a:t>
            </a:r>
            <a:r>
              <a:rPr lang="en-GB" dirty="0" smtClean="0"/>
              <a:t>dementia?</a:t>
            </a:r>
            <a:endParaRPr lang="en-GB" dirty="0"/>
          </a:p>
        </p:txBody>
      </p:sp>
      <p:sp>
        <p:nvSpPr>
          <p:cNvPr id="3" name="Text Placeholder 2"/>
          <p:cNvSpPr>
            <a:spLocks noGrp="1"/>
          </p:cNvSpPr>
          <p:nvPr>
            <p:ph type="body" idx="13"/>
          </p:nvPr>
        </p:nvSpPr>
        <p:spPr>
          <a:xfrm>
            <a:off x="107504" y="1556792"/>
            <a:ext cx="8856984" cy="1152128"/>
          </a:xfrm>
        </p:spPr>
        <p:txBody>
          <a:bodyPr/>
          <a:lstStyle/>
          <a:p>
            <a:r>
              <a:rPr lang="en-GB" sz="2800" dirty="0"/>
              <a:t>In groups, can you describe dementia in a single sentence?</a:t>
            </a:r>
          </a:p>
        </p:txBody>
      </p:sp>
      <p:sp>
        <p:nvSpPr>
          <p:cNvPr id="4" name="Text Placeholder 2"/>
          <p:cNvSpPr txBox="1">
            <a:spLocks/>
          </p:cNvSpPr>
          <p:nvPr/>
        </p:nvSpPr>
        <p:spPr>
          <a:xfrm>
            <a:off x="80960" y="2564904"/>
            <a:ext cx="8856984" cy="1152128"/>
          </a:xfrm>
          <a:prstGeom prst="rect">
            <a:avLst/>
          </a:prstGeom>
        </p:spPr>
        <p:txBody>
          <a:bodyPr anchor="t"/>
          <a:lstStyle>
            <a:lvl1pPr marL="0" indent="0" algn="l" defTabSz="914400" rtl="0" eaLnBrk="1" latinLnBrk="0" hangingPunct="1">
              <a:spcBef>
                <a:spcPct val="20000"/>
              </a:spcBef>
              <a:buFont typeface="Arial" pitchFamily="34" charset="0"/>
              <a:buNone/>
              <a:defRPr sz="3200" b="0" kern="1200" baseline="0">
                <a:solidFill>
                  <a:srgbClr val="01395E"/>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GB" sz="2800" b="1" dirty="0"/>
              <a:t>Would your sentence make </a:t>
            </a:r>
            <a:r>
              <a:rPr lang="en-GB" sz="2800" b="1" dirty="0" smtClean="0"/>
              <a:t>sense to </a:t>
            </a:r>
            <a:r>
              <a:rPr lang="en-GB" sz="2800" b="1" dirty="0"/>
              <a:t>a 7 year old</a:t>
            </a:r>
            <a:r>
              <a:rPr lang="en-GB" sz="2800" b="1" dirty="0" smtClean="0"/>
              <a:t>?</a:t>
            </a:r>
          </a:p>
          <a:p>
            <a:r>
              <a:rPr lang="en-US" sz="2800" dirty="0" smtClean="0"/>
              <a:t>This film will give you an idea of how 7 year olds think.</a:t>
            </a:r>
            <a:endParaRPr lang="en-GB" sz="2800" dirty="0"/>
          </a:p>
        </p:txBody>
      </p:sp>
      <p:sp>
        <p:nvSpPr>
          <p:cNvPr id="5" name="Rectangle 4"/>
          <p:cNvSpPr/>
          <p:nvPr/>
        </p:nvSpPr>
        <p:spPr>
          <a:xfrm>
            <a:off x="251520" y="6444044"/>
            <a:ext cx="5400600" cy="369332"/>
          </a:xfrm>
          <a:prstGeom prst="rect">
            <a:avLst/>
          </a:prstGeom>
        </p:spPr>
        <p:txBody>
          <a:bodyPr wrap="square">
            <a:spAutoFit/>
          </a:bodyPr>
          <a:lstStyle/>
          <a:p>
            <a:r>
              <a:rPr lang="en-GB" dirty="0">
                <a:latin typeface="Arial" pitchFamily="34" charset="0"/>
                <a:cs typeface="Arial" pitchFamily="34" charset="0"/>
                <a:hlinkClick r:id="rId2"/>
              </a:rPr>
              <a:t>https://</a:t>
            </a:r>
            <a:r>
              <a:rPr lang="en-GB" dirty="0" smtClean="0">
                <a:latin typeface="Arial" pitchFamily="34" charset="0"/>
                <a:cs typeface="Arial" pitchFamily="34" charset="0"/>
                <a:hlinkClick r:id="rId2"/>
              </a:rPr>
              <a:t>youtu.be/609ZoEGcbjo</a:t>
            </a:r>
            <a:r>
              <a:rPr lang="en-GB" dirty="0" smtClean="0">
                <a:latin typeface="Arial" pitchFamily="34" charset="0"/>
                <a:cs typeface="Arial" pitchFamily="34" charset="0"/>
              </a:rPr>
              <a:t> </a:t>
            </a:r>
            <a:endParaRPr lang="en-GB" dirty="0">
              <a:latin typeface="Arial" pitchFamily="34" charset="0"/>
              <a:cs typeface="Arial"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355" t="25000" r="40018" b="29651"/>
          <a:stretch/>
        </p:blipFill>
        <p:spPr bwMode="auto">
          <a:xfrm>
            <a:off x="1763688" y="3717032"/>
            <a:ext cx="5040560" cy="2442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423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5"/>
          </p:nvPr>
        </p:nvSpPr>
        <p:spPr>
          <a:xfrm>
            <a:off x="99764" y="620688"/>
            <a:ext cx="9044236" cy="720080"/>
          </a:xfrm>
        </p:spPr>
        <p:txBody>
          <a:bodyPr/>
          <a:lstStyle/>
          <a:p>
            <a:r>
              <a:rPr lang="en-GB" dirty="0"/>
              <a:t>What is dementia?</a:t>
            </a:r>
          </a:p>
          <a:p>
            <a:r>
              <a:rPr lang="en-GB" sz="2800" dirty="0">
                <a:solidFill>
                  <a:srgbClr val="01395E"/>
                </a:solidFill>
              </a:rPr>
              <a:t>Laura Cragg, a Dementia Friends Champion Volunteer – 5 key messages from Dementia Friends.</a:t>
            </a:r>
          </a:p>
        </p:txBody>
      </p:sp>
      <p:sp>
        <p:nvSpPr>
          <p:cNvPr id="5" name="Rectangle 4"/>
          <p:cNvSpPr/>
          <p:nvPr/>
        </p:nvSpPr>
        <p:spPr>
          <a:xfrm>
            <a:off x="251520" y="6093296"/>
            <a:ext cx="5400600" cy="369332"/>
          </a:xfrm>
          <a:prstGeom prst="rect">
            <a:avLst/>
          </a:prstGeom>
        </p:spPr>
        <p:txBody>
          <a:bodyPr wrap="square">
            <a:spAutoFit/>
          </a:bodyPr>
          <a:lstStyle/>
          <a:p>
            <a:r>
              <a:rPr lang="en-GB" dirty="0">
                <a:latin typeface="Arial" pitchFamily="34" charset="0"/>
                <a:cs typeface="Arial" pitchFamily="34" charset="0"/>
                <a:hlinkClick r:id="rId2"/>
              </a:rPr>
              <a:t>https://</a:t>
            </a:r>
            <a:r>
              <a:rPr lang="en-GB" dirty="0" smtClean="0">
                <a:latin typeface="Arial" pitchFamily="34" charset="0"/>
                <a:cs typeface="Arial" pitchFamily="34" charset="0"/>
                <a:hlinkClick r:id="rId2"/>
              </a:rPr>
              <a:t>youtu.be/ZRPHbV_3U2c</a:t>
            </a:r>
            <a:r>
              <a:rPr lang="en-GB" dirty="0" smtClean="0">
                <a:latin typeface="Arial" pitchFamily="34" charset="0"/>
                <a:cs typeface="Arial" pitchFamily="34" charset="0"/>
              </a:rPr>
              <a:t> </a:t>
            </a:r>
            <a:endParaRPr lang="en-GB" dirty="0">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2454081"/>
            <a:ext cx="6915150" cy="349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0954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7504" y="655822"/>
            <a:ext cx="7200800" cy="720080"/>
          </a:xfrm>
        </p:spPr>
        <p:txBody>
          <a:bodyPr/>
          <a:lstStyle/>
          <a:p>
            <a:r>
              <a:rPr lang="en-GB"/>
              <a:t>Dementia 5 key messages</a:t>
            </a:r>
            <a:endParaRPr lang="en-GB" dirty="0"/>
          </a:p>
        </p:txBody>
      </p:sp>
      <p:sp>
        <p:nvSpPr>
          <p:cNvPr id="3" name="Text Placeholder 2"/>
          <p:cNvSpPr>
            <a:spLocks noGrp="1"/>
          </p:cNvSpPr>
          <p:nvPr>
            <p:ph type="body" idx="13"/>
          </p:nvPr>
        </p:nvSpPr>
        <p:spPr>
          <a:xfrm>
            <a:off x="124272" y="1610363"/>
            <a:ext cx="8856984" cy="2664296"/>
          </a:xfrm>
        </p:spPr>
        <p:txBody>
          <a:bodyPr/>
          <a:lstStyle/>
          <a:p>
            <a:pPr marL="514350" indent="-514350">
              <a:buAutoNum type="arabicPeriod"/>
            </a:pPr>
            <a:r>
              <a:rPr lang="en-GB" sz="2800" dirty="0"/>
              <a:t>Dementia is </a:t>
            </a:r>
            <a:r>
              <a:rPr lang="en-GB" sz="2800" b="1" dirty="0"/>
              <a:t>not</a:t>
            </a:r>
            <a:r>
              <a:rPr lang="en-GB" sz="2800" dirty="0"/>
              <a:t> a natural part of ageing</a:t>
            </a:r>
          </a:p>
          <a:p>
            <a:pPr marL="514350" indent="-514350">
              <a:buAutoNum type="arabicPeriod"/>
            </a:pPr>
            <a:r>
              <a:rPr lang="en-GB" sz="2800" dirty="0"/>
              <a:t>Dementia is caused by brain diseases</a:t>
            </a:r>
          </a:p>
          <a:p>
            <a:pPr marL="514350" indent="-514350">
              <a:buAutoNum type="arabicPeriod"/>
            </a:pPr>
            <a:r>
              <a:rPr lang="en-GB" sz="2800" dirty="0"/>
              <a:t>Dementia is not just about losing your memory</a:t>
            </a:r>
          </a:p>
          <a:p>
            <a:pPr marL="514350" indent="-514350">
              <a:buAutoNum type="arabicPeriod"/>
            </a:pPr>
            <a:r>
              <a:rPr lang="en-GB" sz="2800" dirty="0"/>
              <a:t>It’s possible to live well with dementia</a:t>
            </a:r>
          </a:p>
          <a:p>
            <a:pPr marL="514350" indent="-514350">
              <a:buAutoNum type="arabicPeriod"/>
            </a:pPr>
            <a:r>
              <a:rPr lang="en-GB" sz="2800" dirty="0"/>
              <a:t>There’s more to a person than dementia</a:t>
            </a:r>
          </a:p>
          <a:p>
            <a:endParaRPr lang="en-GB" sz="2800" dirty="0"/>
          </a:p>
        </p:txBody>
      </p:sp>
      <p:sp>
        <p:nvSpPr>
          <p:cNvPr id="4" name="TextBox 3"/>
          <p:cNvSpPr txBox="1"/>
          <p:nvPr/>
        </p:nvSpPr>
        <p:spPr>
          <a:xfrm>
            <a:off x="4449906" y="4221088"/>
            <a:ext cx="4680520" cy="646331"/>
          </a:xfrm>
          <a:prstGeom prst="rect">
            <a:avLst/>
          </a:prstGeom>
          <a:noFill/>
        </p:spPr>
        <p:txBody>
          <a:bodyPr wrap="square" rtlCol="0">
            <a:spAutoFit/>
          </a:bodyPr>
          <a:lstStyle/>
          <a:p>
            <a:r>
              <a:rPr lang="en-US" dirty="0"/>
              <a:t>For further information see: </a:t>
            </a:r>
            <a:r>
              <a:rPr lang="en-GB" dirty="0">
                <a:hlinkClick r:id="rId3"/>
              </a:rPr>
              <a:t>Dementia Friends</a:t>
            </a:r>
            <a:r>
              <a:rPr lang="en-GB" dirty="0"/>
              <a:t> </a:t>
            </a:r>
          </a:p>
          <a:p>
            <a:endParaRPr lang="en-US" dirty="0"/>
          </a:p>
        </p:txBody>
      </p:sp>
      <p:sp>
        <p:nvSpPr>
          <p:cNvPr id="5" name="TextBox 4"/>
          <p:cNvSpPr txBox="1"/>
          <p:nvPr/>
        </p:nvSpPr>
        <p:spPr>
          <a:xfrm>
            <a:off x="340296" y="4725144"/>
            <a:ext cx="8640960" cy="954107"/>
          </a:xfrm>
          <a:prstGeom prst="rect">
            <a:avLst/>
          </a:prstGeom>
          <a:noFill/>
        </p:spPr>
        <p:txBody>
          <a:bodyPr wrap="square" rtlCol="0">
            <a:spAutoFit/>
          </a:bodyPr>
          <a:lstStyle/>
          <a:p>
            <a:r>
              <a:rPr lang="en-US" sz="2800" dirty="0">
                <a:solidFill>
                  <a:srgbClr val="01395E"/>
                </a:solidFill>
                <a:latin typeface="Arial" charset="0"/>
                <a:ea typeface="Arial" charset="0"/>
                <a:cs typeface="Arial" charset="0"/>
              </a:rPr>
              <a:t>How does this information change your ‘dementia in a </a:t>
            </a:r>
            <a:r>
              <a:rPr lang="en-US" sz="2800" dirty="0" smtClean="0">
                <a:solidFill>
                  <a:srgbClr val="01395E"/>
                </a:solidFill>
                <a:latin typeface="Arial" charset="0"/>
                <a:ea typeface="Arial" charset="0"/>
                <a:cs typeface="Arial" charset="0"/>
              </a:rPr>
              <a:t>sentence’?</a:t>
            </a:r>
            <a:endParaRPr lang="en-US" sz="2800" dirty="0">
              <a:solidFill>
                <a:srgbClr val="01395E"/>
              </a:solidFill>
              <a:latin typeface="Arial" charset="0"/>
              <a:ea typeface="Arial" charset="0"/>
              <a:cs typeface="Arial" charset="0"/>
            </a:endParaRPr>
          </a:p>
        </p:txBody>
      </p:sp>
    </p:spTree>
    <p:extLst>
      <p:ext uri="{BB962C8B-B14F-4D97-AF65-F5344CB8AC3E}">
        <p14:creationId xmlns:p14="http://schemas.microsoft.com/office/powerpoint/2010/main" val="45313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427820"/>
            <a:ext cx="9144000" cy="492443"/>
          </a:xfrm>
          <a:prstGeom prst="rect">
            <a:avLst/>
          </a:prstGeom>
          <a:noFill/>
        </p:spPr>
        <p:txBody>
          <a:bodyPr wrap="square" rtlCol="0">
            <a:spAutoFit/>
          </a:bodyPr>
          <a:lstStyle/>
          <a:p>
            <a:pPr algn="ctr"/>
            <a:r>
              <a:rPr lang="en-GB" sz="2600" b="1" dirty="0" smtClean="0">
                <a:solidFill>
                  <a:srgbClr val="01395E"/>
                </a:solidFill>
                <a:latin typeface="Arial" pitchFamily="34" charset="0"/>
                <a:cs typeface="Arial" pitchFamily="34" charset="0"/>
              </a:rPr>
              <a:t>WHAT IS DEMENTIA?</a:t>
            </a:r>
            <a:endParaRPr lang="en-GB" sz="2000" b="1" dirty="0">
              <a:solidFill>
                <a:srgbClr val="01395E"/>
              </a:solidFill>
              <a:latin typeface="Arial" pitchFamily="34" charset="0"/>
              <a:cs typeface="Arial" pitchFamily="34" charset="0"/>
            </a:endParaRPr>
          </a:p>
        </p:txBody>
      </p:sp>
    </p:spTree>
    <p:extLst>
      <p:ext uri="{BB962C8B-B14F-4D97-AF65-F5344CB8AC3E}">
        <p14:creationId xmlns:p14="http://schemas.microsoft.com/office/powerpoint/2010/main" val="3982508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a:t>Learning outcomes</a:t>
            </a:r>
          </a:p>
        </p:txBody>
      </p:sp>
      <p:sp>
        <p:nvSpPr>
          <p:cNvPr id="3" name="Text Placeholder 2"/>
          <p:cNvSpPr>
            <a:spLocks noGrp="1"/>
          </p:cNvSpPr>
          <p:nvPr>
            <p:ph type="body" idx="13"/>
          </p:nvPr>
        </p:nvSpPr>
        <p:spPr>
          <a:xfrm>
            <a:off x="99764" y="2276872"/>
            <a:ext cx="8856984" cy="5112568"/>
          </a:xfrm>
        </p:spPr>
        <p:txBody>
          <a:bodyPr/>
          <a:lstStyle/>
          <a:p>
            <a:pPr marL="457200" lvl="0" indent="-457200">
              <a:buFont typeface="Arial" charset="0"/>
              <a:buChar char="•"/>
            </a:pPr>
            <a:r>
              <a:rPr lang="en-GB" sz="2800" dirty="0"/>
              <a:t>Have reflected on their own knowledge of, and values about dementia</a:t>
            </a:r>
          </a:p>
          <a:p>
            <a:pPr marL="457200" lvl="0" indent="-457200">
              <a:buFont typeface="Arial" charset="0"/>
              <a:buChar char="•"/>
            </a:pPr>
            <a:r>
              <a:rPr lang="en-GB" sz="2800" dirty="0"/>
              <a:t>Be able to describe dementia, using appropriate language;</a:t>
            </a:r>
          </a:p>
          <a:p>
            <a:pPr marL="457200" lvl="0" indent="-457200">
              <a:buFont typeface="Arial" charset="0"/>
              <a:buChar char="•"/>
            </a:pPr>
            <a:r>
              <a:rPr lang="en-GB" sz="2800" dirty="0"/>
              <a:t>Understand </a:t>
            </a:r>
            <a:r>
              <a:rPr lang="en-GB" sz="2800" dirty="0" smtClean="0"/>
              <a:t>Dementia Friends’</a:t>
            </a:r>
            <a:r>
              <a:rPr lang="en-GB" sz="2800" dirty="0" smtClean="0"/>
              <a:t> </a:t>
            </a:r>
            <a:r>
              <a:rPr lang="en-GB" sz="2800" dirty="0"/>
              <a:t>key messages around dementia;</a:t>
            </a:r>
          </a:p>
          <a:p>
            <a:pPr marL="457200" lvl="0" indent="-457200">
              <a:buFont typeface="Arial" charset="0"/>
              <a:buChar char="•"/>
            </a:pPr>
            <a:r>
              <a:rPr lang="en-GB" sz="2800" dirty="0"/>
              <a:t>Have reflected on how dementia is portrayed in the media and how this might conflict with the key messages.</a:t>
            </a:r>
          </a:p>
          <a:p>
            <a:pPr marL="457200" indent="-457200">
              <a:buFont typeface="Arial" pitchFamily="34" charset="0"/>
              <a:buChar char="•"/>
            </a:pPr>
            <a:endParaRPr lang="en-GB" dirty="0"/>
          </a:p>
        </p:txBody>
      </p:sp>
      <p:sp>
        <p:nvSpPr>
          <p:cNvPr id="4" name="TextBox 3"/>
          <p:cNvSpPr txBox="1"/>
          <p:nvPr/>
        </p:nvSpPr>
        <p:spPr>
          <a:xfrm>
            <a:off x="99764" y="1547210"/>
            <a:ext cx="6776492" cy="523220"/>
          </a:xfrm>
          <a:prstGeom prst="rect">
            <a:avLst/>
          </a:prstGeom>
          <a:noFill/>
        </p:spPr>
        <p:txBody>
          <a:bodyPr wrap="square" rtlCol="0">
            <a:spAutoFit/>
          </a:bodyPr>
          <a:lstStyle/>
          <a:p>
            <a:pPr>
              <a:spcBef>
                <a:spcPct val="20000"/>
              </a:spcBef>
            </a:pPr>
            <a:r>
              <a:rPr lang="en-GB" sz="2800" dirty="0">
                <a:solidFill>
                  <a:srgbClr val="01395E"/>
                </a:solidFill>
                <a:latin typeface="Arial" pitchFamily="34" charset="0"/>
                <a:cs typeface="Arial" pitchFamily="34" charset="0"/>
              </a:rPr>
              <a:t>By the end of this lesson, students </a:t>
            </a:r>
            <a:r>
              <a:rPr lang="en-GB" sz="2800" dirty="0" smtClean="0">
                <a:solidFill>
                  <a:srgbClr val="01395E"/>
                </a:solidFill>
                <a:latin typeface="Arial" pitchFamily="34" charset="0"/>
                <a:cs typeface="Arial" pitchFamily="34" charset="0"/>
              </a:rPr>
              <a:t>will:</a:t>
            </a:r>
            <a:endParaRPr lang="en-GB" sz="2800" dirty="0">
              <a:solidFill>
                <a:srgbClr val="01395E"/>
              </a:solidFill>
              <a:latin typeface="Arial" pitchFamily="34" charset="0"/>
              <a:cs typeface="Arial" pitchFamily="34" charset="0"/>
            </a:endParaRPr>
          </a:p>
        </p:txBody>
      </p:sp>
    </p:spTree>
    <p:extLst>
      <p:ext uri="{BB962C8B-B14F-4D97-AF65-F5344CB8AC3E}">
        <p14:creationId xmlns:p14="http://schemas.microsoft.com/office/powerpoint/2010/main" val="126653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a:t>Introductions</a:t>
            </a:r>
          </a:p>
        </p:txBody>
      </p:sp>
      <p:sp>
        <p:nvSpPr>
          <p:cNvPr id="3" name="Text Placeholder 2"/>
          <p:cNvSpPr>
            <a:spLocks noGrp="1"/>
          </p:cNvSpPr>
          <p:nvPr>
            <p:ph type="body" idx="13"/>
          </p:nvPr>
        </p:nvSpPr>
        <p:spPr/>
        <p:txBody>
          <a:bodyPr/>
          <a:lstStyle/>
          <a:p>
            <a:pPr marL="457200" indent="-457200">
              <a:buFont typeface="Arial" pitchFamily="34" charset="0"/>
              <a:buChar char="•"/>
            </a:pPr>
            <a:r>
              <a:rPr lang="en-GB" sz="2800" dirty="0"/>
              <a:t>Our </a:t>
            </a:r>
            <a:r>
              <a:rPr lang="en-GB" sz="2800" dirty="0" smtClean="0"/>
              <a:t>code </a:t>
            </a:r>
            <a:r>
              <a:rPr lang="en-GB" sz="2800" dirty="0"/>
              <a:t>of </a:t>
            </a:r>
            <a:r>
              <a:rPr lang="en-GB" sz="2800" dirty="0" smtClean="0"/>
              <a:t>conduct</a:t>
            </a:r>
            <a:endParaRPr lang="en-GB" sz="2800" dirty="0"/>
          </a:p>
          <a:p>
            <a:pPr marL="457200" indent="-457200">
              <a:buFont typeface="Arial" pitchFamily="34" charset="0"/>
              <a:buChar char="•"/>
            </a:pPr>
            <a:r>
              <a:rPr lang="en-GB" sz="2800" dirty="0"/>
              <a:t>Help is available</a:t>
            </a:r>
          </a:p>
          <a:p>
            <a:pPr marL="457200" indent="-457200">
              <a:buFont typeface="Arial" pitchFamily="34" charset="0"/>
              <a:buChar char="•"/>
            </a:pPr>
            <a:r>
              <a:rPr lang="en-GB" sz="2800" dirty="0"/>
              <a:t>Dementia quiz</a:t>
            </a:r>
          </a:p>
        </p:txBody>
      </p:sp>
    </p:spTree>
    <p:extLst>
      <p:ext uri="{BB962C8B-B14F-4D97-AF65-F5344CB8AC3E}">
        <p14:creationId xmlns:p14="http://schemas.microsoft.com/office/powerpoint/2010/main" val="541892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a:t>Dementia is </a:t>
            </a:r>
            <a:r>
              <a:rPr lang="mr-IN" dirty="0"/>
              <a:t>…</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7842" b="5042"/>
          <a:stretch/>
        </p:blipFill>
        <p:spPr>
          <a:xfrm>
            <a:off x="251520" y="2680185"/>
            <a:ext cx="3657298" cy="3701143"/>
          </a:xfrm>
          <a:prstGeom prst="rect">
            <a:avLst/>
          </a:prstGeom>
        </p:spPr>
      </p:pic>
      <p:sp>
        <p:nvSpPr>
          <p:cNvPr id="6" name="TextBox 5"/>
          <p:cNvSpPr txBox="1"/>
          <p:nvPr/>
        </p:nvSpPr>
        <p:spPr>
          <a:xfrm>
            <a:off x="99764" y="1628800"/>
            <a:ext cx="8720708" cy="954107"/>
          </a:xfrm>
          <a:prstGeom prst="rect">
            <a:avLst/>
          </a:prstGeom>
          <a:noFill/>
        </p:spPr>
        <p:txBody>
          <a:bodyPr wrap="square" rtlCol="0">
            <a:spAutoFit/>
          </a:bodyPr>
          <a:lstStyle/>
          <a:p>
            <a:r>
              <a:rPr lang="en-GB" sz="2800" dirty="0">
                <a:solidFill>
                  <a:srgbClr val="01395E"/>
                </a:solidFill>
                <a:latin typeface="Arial" pitchFamily="34" charset="0"/>
                <a:cs typeface="Arial" pitchFamily="34" charset="0"/>
              </a:rPr>
              <a:t>Dementia is an umbrella term for diseases which cause degeneration of the brain over time.</a:t>
            </a:r>
          </a:p>
        </p:txBody>
      </p:sp>
    </p:spTree>
    <p:extLst>
      <p:ext uri="{BB962C8B-B14F-4D97-AF65-F5344CB8AC3E}">
        <p14:creationId xmlns:p14="http://schemas.microsoft.com/office/powerpoint/2010/main" val="4034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a:t>A word about dementia</a:t>
            </a:r>
          </a:p>
        </p:txBody>
      </p:sp>
      <p:sp>
        <p:nvSpPr>
          <p:cNvPr id="3" name="Text Placeholder 2"/>
          <p:cNvSpPr>
            <a:spLocks noGrp="1"/>
          </p:cNvSpPr>
          <p:nvPr>
            <p:ph type="body" idx="13"/>
          </p:nvPr>
        </p:nvSpPr>
        <p:spPr>
          <a:xfrm>
            <a:off x="107504" y="1556792"/>
            <a:ext cx="8856984" cy="720080"/>
          </a:xfrm>
        </p:spPr>
        <p:txBody>
          <a:bodyPr/>
          <a:lstStyle/>
          <a:p>
            <a:r>
              <a:rPr lang="en-GB" dirty="0"/>
              <a:t>Think of a word or phrase that describes dementia…</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7842" b="5042"/>
          <a:stretch/>
        </p:blipFill>
        <p:spPr>
          <a:xfrm>
            <a:off x="251520" y="2680185"/>
            <a:ext cx="3657298" cy="3701143"/>
          </a:xfrm>
          <a:prstGeom prst="rect">
            <a:avLst/>
          </a:prstGeom>
        </p:spPr>
      </p:pic>
      <p:sp>
        <p:nvSpPr>
          <p:cNvPr id="5" name="TextBox 4"/>
          <p:cNvSpPr txBox="1"/>
          <p:nvPr/>
        </p:nvSpPr>
        <p:spPr>
          <a:xfrm>
            <a:off x="5417563" y="2695788"/>
            <a:ext cx="2736304" cy="523220"/>
          </a:xfrm>
          <a:prstGeom prst="rect">
            <a:avLst/>
          </a:prstGeom>
          <a:noFill/>
        </p:spPr>
        <p:txBody>
          <a:bodyPr wrap="square" rtlCol="0">
            <a:spAutoFit/>
          </a:bodyPr>
          <a:lstStyle/>
          <a:p>
            <a:r>
              <a:rPr lang="en-GB" sz="2800" dirty="0">
                <a:solidFill>
                  <a:srgbClr val="B12774"/>
                </a:solidFill>
                <a:latin typeface="Arial" pitchFamily="34" charset="0"/>
                <a:cs typeface="Arial" pitchFamily="34" charset="0"/>
              </a:rPr>
              <a:t>illness</a:t>
            </a:r>
          </a:p>
        </p:txBody>
      </p:sp>
      <p:sp>
        <p:nvSpPr>
          <p:cNvPr id="7" name="TextBox 6"/>
          <p:cNvSpPr txBox="1"/>
          <p:nvPr/>
        </p:nvSpPr>
        <p:spPr>
          <a:xfrm>
            <a:off x="6516216" y="5117274"/>
            <a:ext cx="2736304" cy="523220"/>
          </a:xfrm>
          <a:prstGeom prst="rect">
            <a:avLst/>
          </a:prstGeom>
          <a:noFill/>
        </p:spPr>
        <p:txBody>
          <a:bodyPr wrap="square" rtlCol="0">
            <a:spAutoFit/>
          </a:bodyPr>
          <a:lstStyle/>
          <a:p>
            <a:r>
              <a:rPr lang="en-GB" sz="2800" dirty="0">
                <a:solidFill>
                  <a:srgbClr val="B12774"/>
                </a:solidFill>
                <a:latin typeface="Arial" pitchFamily="34" charset="0"/>
                <a:cs typeface="Arial" pitchFamily="34" charset="0"/>
              </a:rPr>
              <a:t>brain condition</a:t>
            </a:r>
          </a:p>
        </p:txBody>
      </p:sp>
      <p:sp>
        <p:nvSpPr>
          <p:cNvPr id="8" name="TextBox 7"/>
          <p:cNvSpPr txBox="1"/>
          <p:nvPr/>
        </p:nvSpPr>
        <p:spPr>
          <a:xfrm>
            <a:off x="4173006" y="3528096"/>
            <a:ext cx="2736304" cy="523220"/>
          </a:xfrm>
          <a:prstGeom prst="rect">
            <a:avLst/>
          </a:prstGeom>
          <a:noFill/>
        </p:spPr>
        <p:txBody>
          <a:bodyPr wrap="square" rtlCol="0">
            <a:spAutoFit/>
          </a:bodyPr>
          <a:lstStyle/>
          <a:p>
            <a:r>
              <a:rPr lang="en-GB" sz="2800" dirty="0">
                <a:solidFill>
                  <a:srgbClr val="B12774"/>
                </a:solidFill>
                <a:latin typeface="Arial" pitchFamily="34" charset="0"/>
                <a:cs typeface="Arial" pitchFamily="34" charset="0"/>
              </a:rPr>
              <a:t>common</a:t>
            </a:r>
          </a:p>
        </p:txBody>
      </p:sp>
      <p:sp>
        <p:nvSpPr>
          <p:cNvPr id="9" name="TextBox 8"/>
          <p:cNvSpPr txBox="1"/>
          <p:nvPr/>
        </p:nvSpPr>
        <p:spPr>
          <a:xfrm>
            <a:off x="5148064" y="4468179"/>
            <a:ext cx="2736304" cy="523220"/>
          </a:xfrm>
          <a:prstGeom prst="rect">
            <a:avLst/>
          </a:prstGeom>
          <a:noFill/>
        </p:spPr>
        <p:txBody>
          <a:bodyPr wrap="square" rtlCol="0">
            <a:spAutoFit/>
          </a:bodyPr>
          <a:lstStyle/>
          <a:p>
            <a:r>
              <a:rPr lang="en-GB" sz="2800" dirty="0">
                <a:solidFill>
                  <a:srgbClr val="B12774"/>
                </a:solidFill>
                <a:latin typeface="Arial" pitchFamily="34" charset="0"/>
                <a:cs typeface="Arial" pitchFamily="34" charset="0"/>
              </a:rPr>
              <a:t>confusion</a:t>
            </a:r>
          </a:p>
        </p:txBody>
      </p:sp>
      <p:sp>
        <p:nvSpPr>
          <p:cNvPr id="11" name="TextBox 10"/>
          <p:cNvSpPr txBox="1"/>
          <p:nvPr/>
        </p:nvSpPr>
        <p:spPr>
          <a:xfrm>
            <a:off x="4168401" y="5825760"/>
            <a:ext cx="2736304" cy="523220"/>
          </a:xfrm>
          <a:prstGeom prst="rect">
            <a:avLst/>
          </a:prstGeom>
          <a:noFill/>
        </p:spPr>
        <p:txBody>
          <a:bodyPr wrap="square" rtlCol="0">
            <a:spAutoFit/>
          </a:bodyPr>
          <a:lstStyle/>
          <a:p>
            <a:r>
              <a:rPr lang="en-GB" sz="2800" dirty="0">
                <a:solidFill>
                  <a:srgbClr val="B12774"/>
                </a:solidFill>
                <a:latin typeface="Arial" pitchFamily="34" charset="0"/>
                <a:cs typeface="Arial" pitchFamily="34" charset="0"/>
              </a:rPr>
              <a:t>older people</a:t>
            </a:r>
          </a:p>
        </p:txBody>
      </p:sp>
      <p:sp>
        <p:nvSpPr>
          <p:cNvPr id="6" name="TextBox 5"/>
          <p:cNvSpPr txBox="1"/>
          <p:nvPr/>
        </p:nvSpPr>
        <p:spPr>
          <a:xfrm>
            <a:off x="6883828" y="3528096"/>
            <a:ext cx="1720620" cy="523220"/>
          </a:xfrm>
          <a:prstGeom prst="rect">
            <a:avLst/>
          </a:prstGeom>
          <a:noFill/>
        </p:spPr>
        <p:txBody>
          <a:bodyPr wrap="square" rtlCol="0">
            <a:spAutoFit/>
          </a:bodyPr>
          <a:lstStyle/>
          <a:p>
            <a:r>
              <a:rPr lang="en-GB" sz="2800" dirty="0">
                <a:solidFill>
                  <a:srgbClr val="B12774"/>
                </a:solidFill>
                <a:latin typeface="Arial" pitchFamily="34" charset="0"/>
                <a:cs typeface="Arial" pitchFamily="34" charset="0"/>
              </a:rPr>
              <a:t>forgetful</a:t>
            </a:r>
            <a:endParaRPr lang="en-GB" sz="2400" dirty="0">
              <a:solidFill>
                <a:srgbClr val="B12774"/>
              </a:solidFill>
              <a:latin typeface="Arial" pitchFamily="34" charset="0"/>
              <a:cs typeface="Arial" pitchFamily="34" charset="0"/>
            </a:endParaRPr>
          </a:p>
        </p:txBody>
      </p:sp>
    </p:spTree>
    <p:extLst>
      <p:ext uri="{BB962C8B-B14F-4D97-AF65-F5344CB8AC3E}">
        <p14:creationId xmlns:p14="http://schemas.microsoft.com/office/powerpoint/2010/main" val="157598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1"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5"/>
          </p:nvPr>
        </p:nvSpPr>
        <p:spPr/>
        <p:txBody>
          <a:bodyPr/>
          <a:lstStyle/>
          <a:p>
            <a:r>
              <a:rPr lang="en-GB" dirty="0"/>
              <a:t>The bookcase analogy</a:t>
            </a:r>
          </a:p>
        </p:txBody>
      </p:sp>
      <p:sp>
        <p:nvSpPr>
          <p:cNvPr id="5" name="TextBox 4"/>
          <p:cNvSpPr txBox="1"/>
          <p:nvPr/>
        </p:nvSpPr>
        <p:spPr>
          <a:xfrm>
            <a:off x="107504" y="1772816"/>
            <a:ext cx="8136904" cy="3170099"/>
          </a:xfrm>
          <a:prstGeom prst="rect">
            <a:avLst/>
          </a:prstGeom>
          <a:noFill/>
        </p:spPr>
        <p:txBody>
          <a:bodyPr wrap="square" rtlCol="0">
            <a:spAutoFit/>
          </a:bodyPr>
          <a:lstStyle/>
          <a:p>
            <a:r>
              <a:rPr lang="en-GB" sz="2800" dirty="0">
                <a:solidFill>
                  <a:srgbClr val="01395E"/>
                </a:solidFill>
                <a:latin typeface="Arial" pitchFamily="34" charset="0"/>
                <a:cs typeface="Arial" pitchFamily="34" charset="0"/>
              </a:rPr>
              <a:t>In this film from the Alzheimer’s Society, Dementia Friends Champion Natalie talks through the ‘bookcase analogy’. </a:t>
            </a:r>
          </a:p>
          <a:p>
            <a:endParaRPr lang="en-GB" sz="2800" dirty="0">
              <a:solidFill>
                <a:srgbClr val="01395E"/>
              </a:solidFill>
              <a:latin typeface="Arial" pitchFamily="34" charset="0"/>
              <a:cs typeface="Arial" pitchFamily="34" charset="0"/>
            </a:endParaRPr>
          </a:p>
          <a:p>
            <a:r>
              <a:rPr lang="en-GB" sz="2800" dirty="0">
                <a:solidFill>
                  <a:srgbClr val="01395E"/>
                </a:solidFill>
                <a:latin typeface="Arial" pitchFamily="34" charset="0"/>
                <a:cs typeface="Arial" pitchFamily="34" charset="0"/>
              </a:rPr>
              <a:t>The analogy can help you to understand the way dementia affects a person.</a:t>
            </a:r>
          </a:p>
          <a:p>
            <a:endParaRPr lang="en-GB" sz="3200" dirty="0">
              <a:solidFill>
                <a:srgbClr val="01395E"/>
              </a:solidFill>
              <a:latin typeface="Arial" pitchFamily="34" charset="0"/>
              <a:cs typeface="Arial" pitchFamily="34" charset="0"/>
            </a:endParaRPr>
          </a:p>
        </p:txBody>
      </p:sp>
      <p:sp>
        <p:nvSpPr>
          <p:cNvPr id="4" name="Rectangle 3"/>
          <p:cNvSpPr/>
          <p:nvPr/>
        </p:nvSpPr>
        <p:spPr>
          <a:xfrm>
            <a:off x="251520" y="6093296"/>
            <a:ext cx="5760640" cy="369332"/>
          </a:xfrm>
          <a:prstGeom prst="rect">
            <a:avLst/>
          </a:prstGeom>
        </p:spPr>
        <p:txBody>
          <a:bodyPr wrap="square">
            <a:spAutoFit/>
          </a:bodyPr>
          <a:lstStyle/>
          <a:p>
            <a:r>
              <a:rPr lang="en-GB" dirty="0">
                <a:latin typeface="Arial" pitchFamily="34" charset="0"/>
                <a:cs typeface="Arial" pitchFamily="34" charset="0"/>
                <a:hlinkClick r:id="rId3"/>
              </a:rPr>
              <a:t>https://www.youtube.com/watch?v=kkvyGrOEIfA&amp;t=3s</a:t>
            </a:r>
            <a:endParaRPr lang="en-GB" dirty="0">
              <a:latin typeface="Arial" pitchFamily="34" charset="0"/>
              <a:cs typeface="Arial" pitchFamily="34" charset="0"/>
            </a:endParaRPr>
          </a:p>
        </p:txBody>
      </p:sp>
    </p:spTree>
    <p:extLst>
      <p:ext uri="{BB962C8B-B14F-4D97-AF65-F5344CB8AC3E}">
        <p14:creationId xmlns:p14="http://schemas.microsoft.com/office/powerpoint/2010/main" val="1862969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a:t>Dementia in the media</a:t>
            </a:r>
          </a:p>
        </p:txBody>
      </p:sp>
      <p:sp>
        <p:nvSpPr>
          <p:cNvPr id="3" name="Text Placeholder 2"/>
          <p:cNvSpPr>
            <a:spLocks noGrp="1"/>
          </p:cNvSpPr>
          <p:nvPr>
            <p:ph type="body" idx="13"/>
          </p:nvPr>
        </p:nvSpPr>
        <p:spPr>
          <a:xfrm>
            <a:off x="125660" y="1710656"/>
            <a:ext cx="8856984" cy="5112568"/>
          </a:xfrm>
        </p:spPr>
        <p:txBody>
          <a:bodyPr/>
          <a:lstStyle/>
          <a:p>
            <a:pPr marL="457200" indent="-457200">
              <a:buFont typeface="Arial" pitchFamily="34" charset="0"/>
              <a:buChar char="•"/>
            </a:pPr>
            <a:r>
              <a:rPr lang="en-GB" dirty="0"/>
              <a:t>How is dementia often described in the media?</a:t>
            </a:r>
          </a:p>
          <a:p>
            <a:pPr marL="457200" indent="-457200">
              <a:buFont typeface="Arial" pitchFamily="34" charset="0"/>
              <a:buChar char="•"/>
            </a:pPr>
            <a:r>
              <a:rPr lang="en-GB" dirty="0"/>
              <a:t>What is the </a:t>
            </a:r>
            <a:r>
              <a:rPr lang="en-GB" dirty="0" smtClean="0"/>
              <a:t>tone of the coverage? </a:t>
            </a:r>
            <a:endParaRPr lang="en-GB" dirty="0"/>
          </a:p>
          <a:p>
            <a:pPr marL="457200" indent="-457200">
              <a:buFont typeface="Arial" pitchFamily="34" charset="0"/>
              <a:buChar char="•"/>
            </a:pPr>
            <a:r>
              <a:rPr lang="en-GB" dirty="0"/>
              <a:t>How does the media talk about people with dementia? </a:t>
            </a:r>
          </a:p>
          <a:p>
            <a:pPr marL="457200" indent="-457200">
              <a:buFont typeface="Arial" pitchFamily="34" charset="0"/>
              <a:buChar char="•"/>
            </a:pPr>
            <a:r>
              <a:rPr lang="en-GB" dirty="0"/>
              <a:t>How old are people with dementia usually </a:t>
            </a:r>
            <a:r>
              <a:rPr lang="en-GB" dirty="0" smtClean="0"/>
              <a:t>assumed </a:t>
            </a:r>
            <a:r>
              <a:rPr lang="en-GB" dirty="0"/>
              <a:t>to be? </a:t>
            </a:r>
          </a:p>
          <a:p>
            <a:endParaRPr lang="en-GB" dirty="0"/>
          </a:p>
        </p:txBody>
      </p:sp>
    </p:spTree>
    <p:extLst>
      <p:ext uri="{BB962C8B-B14F-4D97-AF65-F5344CB8AC3E}">
        <p14:creationId xmlns:p14="http://schemas.microsoft.com/office/powerpoint/2010/main" val="180748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24" t="5547" r="5978" b="9877"/>
          <a:stretch/>
        </p:blipFill>
        <p:spPr bwMode="auto">
          <a:xfrm>
            <a:off x="0" y="0"/>
            <a:ext cx="5144655" cy="375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503" t="5321" r="37975" b="6377"/>
          <a:stretch/>
        </p:blipFill>
        <p:spPr bwMode="auto">
          <a:xfrm>
            <a:off x="4968703" y="0"/>
            <a:ext cx="4189826"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6336" r="29282" b="4572"/>
          <a:stretch/>
        </p:blipFill>
        <p:spPr bwMode="auto">
          <a:xfrm>
            <a:off x="755576" y="2717800"/>
            <a:ext cx="4110182" cy="414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968703" y="5805264"/>
            <a:ext cx="4175297" cy="1061829"/>
          </a:xfrm>
          <a:prstGeom prst="rect">
            <a:avLst/>
          </a:prstGeom>
          <a:noFill/>
        </p:spPr>
        <p:txBody>
          <a:bodyPr wrap="square" rtlCol="0">
            <a:spAutoFit/>
          </a:bodyPr>
          <a:lstStyle/>
          <a:p>
            <a:r>
              <a:rPr lang="en-GB" sz="900" dirty="0">
                <a:latin typeface="Arial" pitchFamily="34" charset="0"/>
                <a:cs typeface="Arial" pitchFamily="34" charset="0"/>
                <a:hlinkClick r:id="rId5"/>
              </a:rPr>
              <a:t>http://www.mirror.co.uk/news/uk-news/it-doesnt-mean-love-less-9442046</a:t>
            </a:r>
            <a:r>
              <a:rPr lang="en-GB" sz="900" dirty="0">
                <a:latin typeface="Arial" pitchFamily="34" charset="0"/>
                <a:cs typeface="Arial" pitchFamily="34" charset="0"/>
              </a:rPr>
              <a:t> </a:t>
            </a:r>
          </a:p>
          <a:p>
            <a:endParaRPr lang="en-GB" sz="900" dirty="0">
              <a:latin typeface="Arial" pitchFamily="34" charset="0"/>
              <a:cs typeface="Arial" pitchFamily="34" charset="0"/>
            </a:endParaRPr>
          </a:p>
          <a:p>
            <a:r>
              <a:rPr lang="en-GB" sz="900" dirty="0">
                <a:latin typeface="Arial" pitchFamily="34" charset="0"/>
                <a:cs typeface="Arial" pitchFamily="34" charset="0"/>
                <a:hlinkClick r:id="rId6"/>
              </a:rPr>
              <a:t>https://www.homecare.co.uk/news/article.cfm/id/1580577/christmas-time-is-the-most-isolating-time-of-the-year-for-people-with-dementia</a:t>
            </a:r>
            <a:endParaRPr lang="en-GB" sz="900" dirty="0">
              <a:latin typeface="Arial" pitchFamily="34" charset="0"/>
              <a:cs typeface="Arial" pitchFamily="34" charset="0"/>
            </a:endParaRPr>
          </a:p>
          <a:p>
            <a:endParaRPr lang="en-GB" sz="900" dirty="0">
              <a:latin typeface="Arial" pitchFamily="34" charset="0"/>
              <a:cs typeface="Arial" pitchFamily="34" charset="0"/>
            </a:endParaRPr>
          </a:p>
          <a:p>
            <a:r>
              <a:rPr lang="en-GB" sz="900" dirty="0">
                <a:latin typeface="Arial" pitchFamily="34" charset="0"/>
                <a:cs typeface="Arial" pitchFamily="34" charset="0"/>
                <a:hlinkClick r:id="rId7"/>
              </a:rPr>
              <a:t>http://www.eveningtimes.co.uk/news/14963406.Dementia_diagnosis_predicted_to_hit_almost_20_000_by_2020/?ref=rss</a:t>
            </a:r>
            <a:r>
              <a:rPr lang="en-GB" sz="900" dirty="0">
                <a:latin typeface="Arial" pitchFamily="34" charset="0"/>
                <a:cs typeface="Arial" pitchFamily="34" charset="0"/>
              </a:rPr>
              <a:t>  </a:t>
            </a:r>
          </a:p>
        </p:txBody>
      </p:sp>
    </p:spTree>
    <p:extLst>
      <p:ext uri="{BB962C8B-B14F-4D97-AF65-F5344CB8AC3E}">
        <p14:creationId xmlns:p14="http://schemas.microsoft.com/office/powerpoint/2010/main" val="2836456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400" t="5790" r="38257" b="3913"/>
          <a:stretch/>
        </p:blipFill>
        <p:spPr bwMode="auto">
          <a:xfrm>
            <a:off x="23943" y="-15491"/>
            <a:ext cx="4739425" cy="6540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224" t="6029" r="38231" b="7024"/>
          <a:stretch/>
        </p:blipFill>
        <p:spPr bwMode="auto">
          <a:xfrm>
            <a:off x="4544279" y="308825"/>
            <a:ext cx="4499992" cy="6072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9552" y="6525344"/>
            <a:ext cx="3096344" cy="246221"/>
          </a:xfrm>
          <a:prstGeom prst="rect">
            <a:avLst/>
          </a:prstGeom>
          <a:noFill/>
        </p:spPr>
        <p:txBody>
          <a:bodyPr wrap="square" rtlCol="0">
            <a:spAutoFit/>
          </a:bodyPr>
          <a:lstStyle/>
          <a:p>
            <a:r>
              <a:rPr lang="en-GB" sz="1000" dirty="0">
                <a:latin typeface="Arial" pitchFamily="34" charset="0"/>
                <a:cs typeface="Arial" pitchFamily="34" charset="0"/>
                <a:hlinkClick r:id="rId4"/>
              </a:rPr>
              <a:t>http://www.bbc.co.uk/news/world-asia-38247437</a:t>
            </a:r>
            <a:r>
              <a:rPr lang="en-GB" sz="1000" dirty="0">
                <a:latin typeface="Arial" pitchFamily="34" charset="0"/>
                <a:cs typeface="Arial" pitchFamily="34" charset="0"/>
              </a:rPr>
              <a:t> </a:t>
            </a:r>
          </a:p>
        </p:txBody>
      </p:sp>
      <p:sp>
        <p:nvSpPr>
          <p:cNvPr id="3" name="TextBox 2"/>
          <p:cNvSpPr txBox="1"/>
          <p:nvPr/>
        </p:nvSpPr>
        <p:spPr>
          <a:xfrm>
            <a:off x="5652120" y="6525344"/>
            <a:ext cx="2880320" cy="246221"/>
          </a:xfrm>
          <a:prstGeom prst="rect">
            <a:avLst/>
          </a:prstGeom>
          <a:noFill/>
        </p:spPr>
        <p:txBody>
          <a:bodyPr wrap="square" rtlCol="0">
            <a:spAutoFit/>
          </a:bodyPr>
          <a:lstStyle/>
          <a:p>
            <a:r>
              <a:rPr lang="en-GB" sz="1000" dirty="0">
                <a:latin typeface="Arial" pitchFamily="34" charset="0"/>
                <a:cs typeface="Arial" pitchFamily="34" charset="0"/>
                <a:hlinkClick r:id="rId5"/>
              </a:rPr>
              <a:t>http://www.bbc.co.uk/news/health-37972141</a:t>
            </a:r>
            <a:r>
              <a:rPr lang="en-GB" sz="1000" dirty="0">
                <a:latin typeface="Arial" pitchFamily="34" charset="0"/>
                <a:cs typeface="Arial" pitchFamily="34" charset="0"/>
              </a:rPr>
              <a:t> </a:t>
            </a:r>
          </a:p>
        </p:txBody>
      </p:sp>
    </p:spTree>
    <p:extLst>
      <p:ext uri="{BB962C8B-B14F-4D97-AF65-F5344CB8AC3E}">
        <p14:creationId xmlns:p14="http://schemas.microsoft.com/office/powerpoint/2010/main" val="2958578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DM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M Insid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1873</TotalTime>
  <Words>470</Words>
  <Application>Microsoft Office PowerPoint</Application>
  <PresentationFormat>On-screen Show (4:3)</PresentationFormat>
  <Paragraphs>63</Paragraphs>
  <Slides>14</Slides>
  <Notes>2</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DM Title Page</vt:lpstr>
      <vt:lpstr>DM Inside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Central Manchester University Hospitals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Susannah (RW3) CMFT Manchester</dc:creator>
  <cp:lastModifiedBy>Williams Susannah (R0A) Manchester University NHS FT</cp:lastModifiedBy>
  <cp:revision>73</cp:revision>
  <dcterms:created xsi:type="dcterms:W3CDTF">2017-03-08T10:31:26Z</dcterms:created>
  <dcterms:modified xsi:type="dcterms:W3CDTF">2020-11-11T16:07:31Z</dcterms:modified>
</cp:coreProperties>
</file>